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4"/>
  </p:notesMasterIdLst>
  <p:sldIdLst>
    <p:sldId id="393" r:id="rId2"/>
    <p:sldId id="259" r:id="rId3"/>
    <p:sldId id="260" r:id="rId4"/>
    <p:sldId id="267" r:id="rId5"/>
    <p:sldId id="268" r:id="rId6"/>
    <p:sldId id="269" r:id="rId7"/>
    <p:sldId id="380" r:id="rId8"/>
    <p:sldId id="381" r:id="rId9"/>
    <p:sldId id="382" r:id="rId10"/>
    <p:sldId id="374" r:id="rId11"/>
    <p:sldId id="290" r:id="rId12"/>
    <p:sldId id="404" r:id="rId13"/>
    <p:sldId id="261" r:id="rId14"/>
    <p:sldId id="263" r:id="rId15"/>
    <p:sldId id="264" r:id="rId16"/>
    <p:sldId id="265" r:id="rId17"/>
    <p:sldId id="379" r:id="rId18"/>
    <p:sldId id="405" r:id="rId19"/>
    <p:sldId id="299" r:id="rId20"/>
    <p:sldId id="266" r:id="rId21"/>
    <p:sldId id="296" r:id="rId22"/>
    <p:sldId id="295" r:id="rId23"/>
    <p:sldId id="293" r:id="rId24"/>
    <p:sldId id="291" r:id="rId25"/>
    <p:sldId id="292" r:id="rId26"/>
    <p:sldId id="294" r:id="rId27"/>
    <p:sldId id="383" r:id="rId28"/>
    <p:sldId id="384" r:id="rId29"/>
    <p:sldId id="262" r:id="rId30"/>
    <p:sldId id="375" r:id="rId31"/>
    <p:sldId id="300" r:id="rId32"/>
    <p:sldId id="271" r:id="rId33"/>
    <p:sldId id="279" r:id="rId34"/>
    <p:sldId id="350" r:id="rId35"/>
    <p:sldId id="274" r:id="rId36"/>
    <p:sldId id="272" r:id="rId37"/>
    <p:sldId id="273" r:id="rId38"/>
    <p:sldId id="275" r:id="rId39"/>
    <p:sldId id="276" r:id="rId40"/>
    <p:sldId id="277" r:id="rId41"/>
    <p:sldId id="280" r:id="rId42"/>
    <p:sldId id="286" r:id="rId43"/>
    <p:sldId id="287" r:id="rId44"/>
    <p:sldId id="289" r:id="rId45"/>
    <p:sldId id="284" r:id="rId46"/>
    <p:sldId id="281" r:id="rId47"/>
    <p:sldId id="297" r:id="rId48"/>
    <p:sldId id="298" r:id="rId49"/>
    <p:sldId id="369" r:id="rId50"/>
    <p:sldId id="288" r:id="rId51"/>
    <p:sldId id="301" r:id="rId52"/>
    <p:sldId id="302" r:id="rId53"/>
    <p:sldId id="406" r:id="rId54"/>
    <p:sldId id="391" r:id="rId55"/>
    <p:sldId id="378" r:id="rId56"/>
    <p:sldId id="303" r:id="rId57"/>
    <p:sldId id="305" r:id="rId58"/>
    <p:sldId id="390" r:id="rId59"/>
    <p:sldId id="332" r:id="rId60"/>
    <p:sldId id="371" r:id="rId61"/>
    <p:sldId id="372" r:id="rId62"/>
    <p:sldId id="310" r:id="rId63"/>
    <p:sldId id="360" r:id="rId64"/>
    <p:sldId id="308" r:id="rId65"/>
    <p:sldId id="331" r:id="rId66"/>
    <p:sldId id="309" r:id="rId67"/>
    <p:sldId id="311" r:id="rId68"/>
    <p:sldId id="312" r:id="rId69"/>
    <p:sldId id="313" r:id="rId70"/>
    <p:sldId id="314" r:id="rId71"/>
    <p:sldId id="319" r:id="rId72"/>
    <p:sldId id="318" r:id="rId73"/>
    <p:sldId id="320" r:id="rId74"/>
    <p:sldId id="321" r:id="rId75"/>
    <p:sldId id="322" r:id="rId76"/>
    <p:sldId id="376" r:id="rId77"/>
    <p:sldId id="361" r:id="rId78"/>
    <p:sldId id="304" r:id="rId79"/>
    <p:sldId id="306" r:id="rId80"/>
    <p:sldId id="307" r:id="rId81"/>
    <p:sldId id="370" r:id="rId82"/>
    <p:sldId id="346" r:id="rId83"/>
    <p:sldId id="315" r:id="rId84"/>
    <p:sldId id="395" r:id="rId85"/>
    <p:sldId id="324" r:id="rId86"/>
    <p:sldId id="325" r:id="rId87"/>
    <p:sldId id="366" r:id="rId88"/>
    <p:sldId id="396" r:id="rId89"/>
    <p:sldId id="394" r:id="rId90"/>
    <p:sldId id="363" r:id="rId91"/>
    <p:sldId id="328" r:id="rId92"/>
    <p:sldId id="334" r:id="rId93"/>
    <p:sldId id="398" r:id="rId94"/>
    <p:sldId id="335" r:id="rId95"/>
    <p:sldId id="336" r:id="rId96"/>
    <p:sldId id="329" r:id="rId97"/>
    <p:sldId id="337" r:id="rId98"/>
    <p:sldId id="330" r:id="rId99"/>
    <p:sldId id="399" r:id="rId100"/>
    <p:sldId id="339" r:id="rId101"/>
    <p:sldId id="400" r:id="rId102"/>
    <p:sldId id="338" r:id="rId103"/>
    <p:sldId id="367" r:id="rId104"/>
    <p:sldId id="362" r:id="rId105"/>
    <p:sldId id="368" r:id="rId106"/>
    <p:sldId id="402" r:id="rId107"/>
    <p:sldId id="403" r:id="rId108"/>
    <p:sldId id="377" r:id="rId109"/>
    <p:sldId id="344" r:id="rId110"/>
    <p:sldId id="340" r:id="rId111"/>
    <p:sldId id="341" r:id="rId112"/>
    <p:sldId id="343" r:id="rId113"/>
    <p:sldId id="342" r:id="rId114"/>
    <p:sldId id="347" r:id="rId115"/>
    <p:sldId id="348" r:id="rId116"/>
    <p:sldId id="349" r:id="rId117"/>
    <p:sldId id="351" r:id="rId118"/>
    <p:sldId id="352" r:id="rId119"/>
    <p:sldId id="354" r:id="rId120"/>
    <p:sldId id="356" r:id="rId121"/>
    <p:sldId id="386" r:id="rId122"/>
    <p:sldId id="387" r:id="rId123"/>
    <p:sldId id="388" r:id="rId124"/>
    <p:sldId id="389" r:id="rId125"/>
    <p:sldId id="392" r:id="rId126"/>
    <p:sldId id="353" r:id="rId127"/>
    <p:sldId id="357" r:id="rId128"/>
    <p:sldId id="358" r:id="rId129"/>
    <p:sldId id="359" r:id="rId130"/>
    <p:sldId id="364" r:id="rId131"/>
    <p:sldId id="365" r:id="rId132"/>
    <p:sldId id="316" r:id="rId1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FFFF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9" autoAdjust="0"/>
    <p:restoredTop sz="94352" autoAdjust="0"/>
  </p:normalViewPr>
  <p:slideViewPr>
    <p:cSldViewPr>
      <p:cViewPr varScale="1">
        <p:scale>
          <a:sx n="88" d="100"/>
          <a:sy n="88" d="100"/>
        </p:scale>
        <p:origin x="-163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3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8BFA3-960D-4744-B935-38E01AF86E4B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061DB-DEBD-46A6-8118-FCA65AEDDF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42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727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7C7EC9-150C-4669-867C-370C07711AE5}" type="slidenum">
              <a:rPr lang="it-IT" altLang="it-IT" smtClean="0"/>
              <a:pPr/>
              <a:t>1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61DB-DEBD-46A6-8118-FCA65AEDDF7E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61DB-DEBD-46A6-8118-FCA65AEDDF7E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A827F5-3529-4CB1-83A9-E5698400A5D0}" type="slidenum">
              <a:rPr lang="it-IT"/>
              <a:pPr/>
              <a:t>71</a:t>
            </a:fld>
            <a:endParaRPr lang="it-IT"/>
          </a:p>
        </p:txBody>
      </p:sp>
      <p:sp>
        <p:nvSpPr>
          <p:cNvPr id="215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E4C6FF-C897-42FC-8C6B-91C26155C92C}" type="slidenum">
              <a:rPr lang="it-IT"/>
              <a:pPr/>
              <a:t>72</a:t>
            </a:fld>
            <a:endParaRPr lang="it-IT"/>
          </a:p>
        </p:txBody>
      </p:sp>
      <p:sp>
        <p:nvSpPr>
          <p:cNvPr id="216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7E9BF9-BAD3-447A-AAC5-2D5C5F0F26A1}" type="slidenum">
              <a:rPr lang="it-IT"/>
              <a:pPr/>
              <a:t>73</a:t>
            </a:fld>
            <a:endParaRPr lang="it-IT"/>
          </a:p>
        </p:txBody>
      </p:sp>
      <p:sp>
        <p:nvSpPr>
          <p:cNvPr id="217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DE3658-A5C9-4B8F-AFE4-D5A27F0BB978}" type="slidenum">
              <a:rPr lang="it-IT"/>
              <a:pPr/>
              <a:t>74</a:t>
            </a:fld>
            <a:endParaRPr lang="it-IT"/>
          </a:p>
        </p:txBody>
      </p:sp>
      <p:sp>
        <p:nvSpPr>
          <p:cNvPr id="218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47664" y="2130425"/>
            <a:ext cx="7128792" cy="1470025"/>
          </a:xfrm>
        </p:spPr>
        <p:txBody>
          <a:bodyPr/>
          <a:lstStyle>
            <a:lvl1pPr>
              <a:defRPr>
                <a:solidFill>
                  <a:srgbClr val="008E4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47664" y="3886200"/>
            <a:ext cx="712879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1547813" y="260350"/>
            <a:ext cx="7138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1547813" y="1600200"/>
            <a:ext cx="71389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547813" y="6356350"/>
            <a:ext cx="1042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B4CD37F-458B-4040-A7D5-D03C6B8AC796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B4FB4FC-63F7-4146-A7FD-70F98077880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4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1.jpeg"/><Relationship Id="rId7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102.jpeg"/><Relationship Id="rId4" Type="http://schemas.openxmlformats.org/officeDocument/2006/relationships/image" Target="../media/image89.jpeg"/><Relationship Id="rId9" Type="http://schemas.openxmlformats.org/officeDocument/2006/relationships/image" Target="../media/image10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www.feldoncentral.com/gallery/files/5/Jellyfish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313" y="1643063"/>
            <a:ext cx="7127875" cy="4500562"/>
          </a:xfrm>
        </p:spPr>
        <p:txBody>
          <a:bodyPr/>
          <a:lstStyle/>
          <a:p>
            <a:pPr algn="l">
              <a:defRPr/>
            </a:pPr>
            <a: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it-IT" altLang="it-IT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altLang="it-IT" b="1" dirty="0" smtClean="0">
                <a:solidFill>
                  <a:srgbClr val="002060"/>
                </a:solidFill>
                <a:latin typeface="+mj-lt"/>
              </a:rPr>
              <a:t>Farmaci a scuola</a:t>
            </a:r>
            <a:br>
              <a:rPr lang="it-IT" altLang="it-IT" b="1" dirty="0" smtClean="0">
                <a:solidFill>
                  <a:srgbClr val="002060"/>
                </a:solidFill>
                <a:latin typeface="+mj-lt"/>
              </a:rPr>
            </a:br>
            <a:r>
              <a:rPr lang="it-IT" altLang="it-IT" sz="2000" dirty="0" smtClean="0"/>
              <a:t>Pediatria Territoriale</a:t>
            </a:r>
            <a:br>
              <a:rPr lang="it-IT" altLang="it-IT" sz="2000" dirty="0" smtClean="0"/>
            </a:br>
            <a:r>
              <a:rPr lang="it-IT" altLang="it-IT" sz="2000" dirty="0" smtClean="0"/>
              <a:t>Dipartimento Cure Primarie</a:t>
            </a:r>
            <a:br>
              <a:rPr lang="it-IT" altLang="it-IT" sz="2000" dirty="0" smtClean="0"/>
            </a:br>
            <a:r>
              <a:rPr lang="it-IT" altLang="it-IT" sz="2000" dirty="0" smtClean="0"/>
              <a:t/>
            </a:r>
            <a:br>
              <a:rPr lang="it-IT" altLang="it-IT" sz="2000" dirty="0" smtClean="0"/>
            </a:br>
            <a:endParaRPr lang="it-IT" altLang="it-IT" sz="2000" dirty="0" smtClean="0">
              <a:latin typeface="Arial Black" pitchFamily="34" charset="0"/>
            </a:endParaRPr>
          </a:p>
        </p:txBody>
      </p:sp>
      <p:pic>
        <p:nvPicPr>
          <p:cNvPr id="4099" name="Immagine 4" descr="grande_scuola_amic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268413"/>
            <a:ext cx="51117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054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Certificato di autorizzazione 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726326" y="1556792"/>
          <a:ext cx="4417674" cy="530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3" imgW="7229160" imgH="10230120" progId="AcroExch.Document.11">
                  <p:embed/>
                </p:oleObj>
              </mc:Choice>
              <mc:Fallback>
                <p:oleObj name="Acrobat Document" r:id="rId3" imgW="7229160" imgH="10230120" progId="AcroExch.Document.11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6326" y="1556792"/>
                        <a:ext cx="4417674" cy="5301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23528" y="1628800"/>
          <a:ext cx="4232724" cy="501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5" imgW="7229160" imgH="10230120" progId="AcroExch.Document.11">
                  <p:embed/>
                </p:oleObj>
              </mc:Choice>
              <mc:Fallback>
                <p:oleObj name="Acrobat Document" r:id="rId5" imgW="7229160" imgH="10230120" progId="AcroExch.Document.11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628800"/>
                        <a:ext cx="4232724" cy="5019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FARE? 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9330" name="Picture 2" descr="D:\IMMAGINI PER SCUOLE\Jext delto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25144"/>
            <a:ext cx="2619375" cy="1743075"/>
          </a:xfrm>
          <a:prstGeom prst="rect">
            <a:avLst/>
          </a:prstGeom>
          <a:noFill/>
        </p:spPr>
      </p:pic>
      <p:pic>
        <p:nvPicPr>
          <p:cNvPr id="99331" name="Picture 3" descr="D:\IMMAGINI PER SCUOLE\jext cosc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2619375" cy="1743075"/>
          </a:xfrm>
          <a:prstGeom prst="rect">
            <a:avLst/>
          </a:prstGeom>
          <a:noFill/>
        </p:spPr>
      </p:pic>
      <p:pic>
        <p:nvPicPr>
          <p:cNvPr id="99332" name="Picture 4" descr="D:\IMMAGINI PER SCUOLE\jext cli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509120"/>
            <a:ext cx="2143125" cy="2143125"/>
          </a:xfrm>
          <a:prstGeom prst="rect">
            <a:avLst/>
          </a:prstGeom>
          <a:noFill/>
        </p:spPr>
      </p:pic>
      <p:pic>
        <p:nvPicPr>
          <p:cNvPr id="99333" name="Picture 5" descr="D:\IMMAGINI PER SCUOLE\jext fig.somministra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988840"/>
            <a:ext cx="2143125" cy="2133600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971600" y="4221088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Deltoide</a:t>
            </a:r>
            <a:endParaRPr lang="it-IT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99592" y="1772816"/>
            <a:ext cx="112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Coscia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99334" name="Picture 6" descr="D:\IMMAGINI PER SCUOLE\jext istruzion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196752"/>
            <a:ext cx="3390314" cy="2232248"/>
          </a:xfrm>
          <a:prstGeom prst="rect">
            <a:avLst/>
          </a:prstGeom>
          <a:noFill/>
        </p:spPr>
      </p:pic>
      <p:pic>
        <p:nvPicPr>
          <p:cNvPr id="27650" name="Picture 2" descr="F:\IMMAGINI PER SCUOLE\Jext sequenza iniezio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429000"/>
            <a:ext cx="2736304" cy="331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ANAFILASSI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losione 1 5"/>
          <p:cNvSpPr/>
          <p:nvPr/>
        </p:nvSpPr>
        <p:spPr>
          <a:xfrm>
            <a:off x="107504" y="1340768"/>
            <a:ext cx="4968552" cy="4248472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Ritardo nella </a:t>
            </a:r>
          </a:p>
          <a:p>
            <a:pPr algn="ctr"/>
            <a:r>
              <a:rPr lang="it-IT" sz="2400" b="1" dirty="0" smtClean="0"/>
              <a:t>somministrazione</a:t>
            </a:r>
          </a:p>
          <a:p>
            <a:pPr algn="ctr"/>
            <a:r>
              <a:rPr lang="it-IT" sz="2400" b="1" dirty="0" smtClean="0"/>
              <a:t>di Adrenalina</a:t>
            </a:r>
            <a:endParaRPr lang="it-IT" sz="2400" b="1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0BEF66F1-E382-8F45-8284-A4EE311CFF38}"/>
              </a:ext>
            </a:extLst>
          </p:cNvPr>
          <p:cNvSpPr txBox="1">
            <a:spLocks/>
          </p:cNvSpPr>
          <p:nvPr/>
        </p:nvSpPr>
        <p:spPr>
          <a:xfrm>
            <a:off x="4716016" y="1196752"/>
            <a:ext cx="4283968" cy="511256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Aumento del rischio di ospedalizzazione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Aumento del rischio di esiti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ipossici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(encefalopatia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ipossico-ischemica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Aumento del rischio di morte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794352"/>
          </a:xfrm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se non era ANAFILASSI?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00000"/>
              </a:lnSpc>
              <a:spcBef>
                <a:spcPts val="70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Anche se somministrato impropriamente, il farmaco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causa danni</a:t>
            </a:r>
            <a:r>
              <a:rPr lang="it-IT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almeno nei bambini non cardiopatici. </a:t>
            </a:r>
          </a:p>
          <a:p>
            <a:pPr algn="just">
              <a:lnSpc>
                <a:spcPct val="100000"/>
              </a:lnSpc>
              <a:spcBef>
                <a:spcPts val="70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it-IT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 reazioni che si possono verificare in caso di erronea somministrazione ad un bambino sono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paragonabili a quelle dovute ad un’alta dose di caffeina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come nervosismo, ansia, iperattività, tremori, tachicardia, ecc., sintomi che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regrediscono nell'arco di 20-30 minuti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it-IT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854968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Reazioni allergiche minori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200400" cy="26670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4200525" cy="28575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4283968" y="2132856"/>
            <a:ext cx="3455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ORTICARIA</a:t>
            </a:r>
            <a:endParaRPr lang="it-IT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4797152"/>
            <a:ext cx="4572000" cy="15670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Eruzione cutanea pruriginosa, la cui lesione tipica è il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POMFO</a:t>
            </a: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Diffusa spesso a tutta la superficie corporea (contemporaneamente o in tempi diversi)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657475" cy="37433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645024"/>
            <a:ext cx="5368644" cy="3024336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3923928" y="1484784"/>
            <a:ext cx="4196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ANGIOEDEMA</a:t>
            </a:r>
            <a:endParaRPr lang="it-IT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Reazioni allergiche minori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419872" y="22048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Rigonfiamento del tessuto sottocutaneo acuto e improvviso, a carico più spesso di palpebre, labbra, padiglioni auricolari, viso, mani e piedi, scroto.</a:t>
            </a:r>
            <a:endParaRPr lang="it-IT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05800" cy="926976"/>
          </a:xfrm>
        </p:spPr>
        <p:txBody>
          <a:bodyPr>
            <a:normAutofit/>
          </a:bodyPr>
          <a:lstStyle/>
          <a:p>
            <a:r>
              <a:rPr lang="it-IT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somministrare?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83568" y="1916832"/>
            <a:ext cx="8064896" cy="3998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Cortisonici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per bocca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dosi: quelle prescritte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Betametasone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Bentelan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cpr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0,5 e 1 mg)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Prednisone (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Deltacortene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cpr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e 25 mg)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Antiistaminici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per bocca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dosi: quelle prescritte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Cetirizina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Levocetirizina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Zirtec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Xyzal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gtt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cpr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Loratadina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Desloratadina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Clarityn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Aerius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scir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cpr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Ebastina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Kestine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cpr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liof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Dimetindene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Fenistil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gtt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Oxatomide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Tinset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gtt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it-IT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PLAN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0C165C-01E7-E344-A259-412B60269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4728853" cy="5659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115616" y="2492896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ANAFILASSI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BOLOGNA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D476916-77C8-D94A-8E71-F47D685A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3744" cy="6830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1299FE73-7CE3-9A4D-8913-16990693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1999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LIST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SHOCK ANAFILATTICO</a:t>
            </a:r>
            <a:endParaRPr lang="it-IT" sz="28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83568" y="1988840"/>
            <a:ext cx="8229600" cy="3903712"/>
          </a:xfrm>
        </p:spPr>
        <p:txBody>
          <a:bodyPr>
            <a:normAutofit fontScale="77500" lnSpcReduction="20000"/>
          </a:bodyPr>
          <a:lstStyle/>
          <a:p>
            <a:endParaRPr lang="it-IT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it-IT" sz="3100" b="1" dirty="0" smtClean="0">
                <a:solidFill>
                  <a:srgbClr val="FF0000"/>
                </a:solidFill>
              </a:rPr>
              <a:t>Non perdere la calma</a:t>
            </a:r>
          </a:p>
          <a:p>
            <a:pPr>
              <a:buFont typeface="Wingdings" pitchFamily="2" charset="2"/>
              <a:buChar char="v"/>
            </a:pPr>
            <a:r>
              <a:rPr lang="it-IT" sz="3100" b="1" dirty="0" smtClean="0">
                <a:solidFill>
                  <a:srgbClr val="002060"/>
                </a:solidFill>
              </a:rPr>
              <a:t>Chiamare aiuto (è indispensabile essere almeno in 2)</a:t>
            </a:r>
          </a:p>
          <a:p>
            <a:pPr>
              <a:buFont typeface="Wingdings" pitchFamily="2" charset="2"/>
              <a:buChar char="v"/>
            </a:pPr>
            <a:r>
              <a:rPr lang="it-IT" sz="3100" b="1" dirty="0" smtClean="0">
                <a:solidFill>
                  <a:srgbClr val="002060"/>
                </a:solidFill>
              </a:rPr>
              <a:t>Posizionare correttamente il bambino </a:t>
            </a:r>
          </a:p>
          <a:p>
            <a:pPr>
              <a:buFont typeface="Wingdings" pitchFamily="2" charset="2"/>
              <a:buChar char="v"/>
            </a:pPr>
            <a:r>
              <a:rPr lang="it-IT" sz="3100" b="1" dirty="0" smtClean="0">
                <a:solidFill>
                  <a:srgbClr val="FF0000"/>
                </a:solidFill>
              </a:rPr>
              <a:t>Recuperare rapidamente l’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ADRENALINA</a:t>
            </a:r>
            <a:r>
              <a:rPr lang="it-IT" sz="3100" b="1" dirty="0" smtClean="0">
                <a:solidFill>
                  <a:srgbClr val="FF0000"/>
                </a:solidFill>
              </a:rPr>
              <a:t> e somministrarla  </a:t>
            </a:r>
            <a:r>
              <a:rPr lang="it-IT" sz="3100" b="1" u="sng" dirty="0" smtClean="0">
                <a:solidFill>
                  <a:srgbClr val="FF0000"/>
                </a:solidFill>
              </a:rPr>
              <a:t>SUBITO</a:t>
            </a:r>
          </a:p>
          <a:p>
            <a:pPr>
              <a:buFont typeface="Wingdings" pitchFamily="2" charset="2"/>
              <a:buChar char="v"/>
            </a:pPr>
            <a:r>
              <a:rPr lang="it-IT" sz="3100" b="1" dirty="0" smtClean="0">
                <a:solidFill>
                  <a:srgbClr val="002060"/>
                </a:solidFill>
              </a:rPr>
              <a:t>Chiamare il </a:t>
            </a:r>
            <a:r>
              <a:rPr lang="it-IT" sz="3100" b="1" dirty="0" smtClean="0">
                <a:solidFill>
                  <a:srgbClr val="FF0000"/>
                </a:solidFill>
              </a:rPr>
              <a:t>118</a:t>
            </a:r>
            <a:r>
              <a:rPr lang="it-IT" sz="31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3100" b="1" dirty="0" smtClean="0">
                <a:solidFill>
                  <a:srgbClr val="002060"/>
                </a:solidFill>
              </a:rPr>
              <a:t>Avvisare i genitori</a:t>
            </a:r>
          </a:p>
          <a:p>
            <a:pPr>
              <a:buFont typeface="Wingdings" pitchFamily="2" charset="2"/>
              <a:buChar char="v"/>
            </a:pPr>
            <a:r>
              <a:rPr lang="it-IT" sz="3100" b="1" dirty="0" smtClean="0">
                <a:solidFill>
                  <a:srgbClr val="002060"/>
                </a:solidFill>
              </a:rPr>
              <a:t>Rassicurare il bambino a crisi risolta</a:t>
            </a:r>
          </a:p>
          <a:p>
            <a:pPr>
              <a:buFont typeface="Wingdings" pitchFamily="2" charset="2"/>
              <a:buChar char="v"/>
            </a:pPr>
            <a:r>
              <a:rPr lang="it-IT" sz="3100" b="1" dirty="0" smtClean="0">
                <a:solidFill>
                  <a:srgbClr val="FF0000"/>
                </a:solidFill>
              </a:rPr>
              <a:t>Non perdere la calma</a:t>
            </a:r>
          </a:p>
          <a:p>
            <a:endParaRPr lang="it-IT" dirty="0" smtClean="0"/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 descr="D:\IMMAGINI PER SCUOLE\leopardo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431619" cy="5176266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2641487" y="0"/>
            <a:ext cx="351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CI</a:t>
            </a:r>
            <a:r>
              <a:rPr lang="it-IT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SIETE?</a:t>
            </a:r>
            <a:endParaRPr lang="it-IT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3424" y="1988840"/>
            <a:ext cx="85559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EPILESSIA </a:t>
            </a:r>
          </a:p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E/O</a:t>
            </a:r>
          </a:p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CONVULSIONI FEBBRILI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3221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CRISI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ASMA</a:t>
            </a:r>
          </a:p>
          <a:p>
            <a:pPr algn="ctr">
              <a:buNone/>
            </a:pP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(Accesso asmatico)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866360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Cos’è l’asma?</a:t>
            </a:r>
            <a:endParaRPr lang="it-IT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L’asma bronchiale è una </a:t>
            </a:r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malattia cronica 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delle vie aeree caratterizzata da:</a:t>
            </a:r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it-IT" sz="1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63600" lvl="1" indent="-323850" algn="just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ostruzione bronchiale,</a:t>
            </a:r>
            <a:r>
              <a:rPr lang="it-IT" sz="2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reversibile </a:t>
            </a:r>
            <a:r>
              <a:rPr lang="it-IT" sz="2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spontaneamente o in seguito alla terapia, più o meno acuta, talora persistente </a:t>
            </a:r>
          </a:p>
          <a:p>
            <a:pPr marL="863600" lvl="1" indent="-323850" algn="just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9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iperreattività</a:t>
            </a:r>
            <a:r>
              <a:rPr lang="it-IT" sz="2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bronchiale</a:t>
            </a:r>
          </a:p>
          <a:p>
            <a:pPr marL="863600" lvl="1" indent="-323850" algn="just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 </a:t>
            </a:r>
            <a:r>
              <a:rPr lang="it-IT" sz="2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accelerato declino </a:t>
            </a:r>
            <a:r>
              <a:rPr lang="it-IT" sz="2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della funzionalità respiratoria </a:t>
            </a:r>
            <a:endParaRPr lang="it-IT" sz="29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66360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ASMA</a:t>
            </a:r>
            <a:endParaRPr lang="it-IT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378" name="Picture 2" descr="D:\IMMAGINI PER SCUOLE\asma insorgenz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99998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COSA SUCCEDE?</a:t>
            </a:r>
            <a:endParaRPr lang="it-IT" sz="4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 descr="D:\IMMAGINI PER SCUOLE\Asma bronch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564904"/>
            <a:ext cx="3815680" cy="2595224"/>
          </a:xfrm>
          <a:prstGeom prst="rect">
            <a:avLst/>
          </a:prstGeom>
          <a:noFill/>
        </p:spPr>
      </p:pic>
      <p:pic>
        <p:nvPicPr>
          <p:cNvPr id="102403" name="Picture 3" descr="D:\IMMAGINI PER SCUOLE\asma polmoni bronc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36912"/>
            <a:ext cx="3816424" cy="2586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86636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Fattori predisponenti e scatenanti</a:t>
            </a:r>
            <a:endParaRPr lang="it-IT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Allergeni</a:t>
            </a: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Infezioni respiratorie</a:t>
            </a: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Sforzo fisico</a:t>
            </a: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Fumo di sigaretta e altri irritanti ambientali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it-IT" dirty="0"/>
          </a:p>
        </p:txBody>
      </p:sp>
      <p:pic>
        <p:nvPicPr>
          <p:cNvPr id="24579" name="Picture 3" descr="D:\IMMAGINI PER SCUOLE\asterix e obelix che corro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861048"/>
            <a:ext cx="2178572" cy="1487810"/>
          </a:xfrm>
          <a:prstGeom prst="rect">
            <a:avLst/>
          </a:prstGeom>
          <a:noFill/>
        </p:spPr>
      </p:pic>
      <p:pic>
        <p:nvPicPr>
          <p:cNvPr id="24580" name="Picture 4" descr="D:\IMMAGINI PER SCUOLE\allergeni ambient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84784"/>
            <a:ext cx="3039966" cy="1008112"/>
          </a:xfrm>
          <a:prstGeom prst="rect">
            <a:avLst/>
          </a:prstGeom>
          <a:noFill/>
        </p:spPr>
      </p:pic>
      <p:pic>
        <p:nvPicPr>
          <p:cNvPr id="24581" name="Picture 5" descr="D:\IMMAGINI PER SCUOLE\raffreddore Eol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852936"/>
            <a:ext cx="2234554" cy="1117277"/>
          </a:xfrm>
          <a:prstGeom prst="rect">
            <a:avLst/>
          </a:prstGeom>
          <a:noFill/>
        </p:spPr>
      </p:pic>
      <p:pic>
        <p:nvPicPr>
          <p:cNvPr id="24583" name="Picture 7" descr="D:\IMMAGINI PER SCUOLE\fumo sigaret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7816" y="5829423"/>
            <a:ext cx="1656184" cy="1028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38987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SINTOMI</a:t>
            </a:r>
            <a:endParaRPr lang="it-IT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11560" y="1916832"/>
            <a:ext cx="4896544" cy="4434840"/>
          </a:xfrm>
        </p:spPr>
        <p:txBody>
          <a:bodyPr>
            <a:normAutofit/>
          </a:bodyPr>
          <a:lstStyle/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1) Dispnea inspiratoria</a:t>
            </a: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2) Respiro sibilante espiratorio</a:t>
            </a: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3) Tosse</a:t>
            </a: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4) Senso di costrizione toracica </a:t>
            </a:r>
          </a:p>
          <a:p>
            <a:pPr marL="317500" indent="-31750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500" name="Picture 4" descr="D:\IMMAGINI PER SCUOLE\asma tos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132856"/>
            <a:ext cx="2049076" cy="1591047"/>
          </a:xfrm>
          <a:prstGeom prst="rect">
            <a:avLst/>
          </a:prstGeom>
          <a:noFill/>
        </p:spPr>
      </p:pic>
      <p:pic>
        <p:nvPicPr>
          <p:cNvPr id="106501" name="Picture 5" descr="D:\IMMAGINI PER SCUOLE\asma costrizione torac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725144"/>
            <a:ext cx="2952750" cy="155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66360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Attenzione!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1187624" y="1916832"/>
            <a:ext cx="7138987" cy="4525963"/>
          </a:xfrm>
        </p:spPr>
        <p:txBody>
          <a:bodyPr/>
          <a:lstStyle/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 crisi acuta d’asma non è necessariamente in relazione diretta con la frequenza e la persistenza dei sintomi: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crisi si può scatenare anche all’improvviso</a:t>
            </a:r>
          </a:p>
          <a:p>
            <a:pPr marL="317500" indent="-317500" algn="just">
              <a:spcBef>
                <a:spcPts val="700"/>
              </a:spcBef>
              <a:buClrTx/>
              <a:buSzTx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fidarsi del bambino grande e dell’</a:t>
            </a:r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adolescente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particolare: possono avere una </a:t>
            </a:r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scarsa percezione della gravità 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dei loro sintomi</a:t>
            </a:r>
          </a:p>
          <a:p>
            <a:endParaRPr lang="it-IT" dirty="0"/>
          </a:p>
        </p:txBody>
      </p:sp>
      <p:pic>
        <p:nvPicPr>
          <p:cNvPr id="107523" name="Picture 3" descr="D:\IMMAGINI PER SCUOLE\al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332656"/>
            <a:ext cx="1440160" cy="161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  <a:latin typeface="+mn-lt"/>
              </a:rPr>
              <a:t>Cosa fare in caso attacco di asma </a:t>
            </a:r>
            <a:endParaRPr lang="it-IT" sz="4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Rassicurare il bambino/ragazzo.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Sistemarlo in posizione seduta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Allentare gli abiti troppo stretti sul torace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Seguire le istruzioni del medico curante sulla somministrazione dei farmaci “al bisogno”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Avvertire i genitori.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caso di mancato miglioramento dopo 20-30 minuti o di alterazioni della coscienza, chiamare il 118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22344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Quali farmaci?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556792"/>
            <a:ext cx="8229600" cy="4767808"/>
          </a:xfrm>
        </p:spPr>
        <p:txBody>
          <a:bodyPr>
            <a:normAutofit lnSpcReduction="10000"/>
          </a:bodyPr>
          <a:lstStyle/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Salbutamolo</a:t>
            </a:r>
            <a:r>
              <a:rPr lang="it-IT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spray </a:t>
            </a:r>
            <a:r>
              <a:rPr lang="it-IT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 µg 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meglio con distanziatore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295400" lvl="2" indent="-287338">
              <a:lnSpc>
                <a:spcPct val="100000"/>
              </a:lnSpc>
              <a:spcBef>
                <a:spcPts val="500"/>
              </a:spcBef>
              <a:buSzPct val="4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Ventolin®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295400" lvl="2" indent="-287338">
              <a:lnSpc>
                <a:spcPct val="100000"/>
              </a:lnSpc>
              <a:spcBef>
                <a:spcPts val="500"/>
              </a:spcBef>
              <a:buSzPct val="4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Broncovaleas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®</a:t>
            </a:r>
          </a:p>
          <a:p>
            <a:pPr marL="1295400" lvl="2" indent="-287338">
              <a:lnSpc>
                <a:spcPct val="100000"/>
              </a:lnSpc>
              <a:spcBef>
                <a:spcPts val="500"/>
              </a:spcBef>
              <a:buSzPct val="4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Generico</a:t>
            </a:r>
          </a:p>
          <a:p>
            <a:pPr marL="319088" indent="-319088">
              <a:lnSpc>
                <a:spcPct val="100000"/>
              </a:lnSpc>
              <a:spcAft>
                <a:spcPts val="1425"/>
              </a:spcAft>
              <a:buClrTx/>
              <a:buSzTx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Betametasone</a:t>
            </a:r>
            <a:r>
              <a:rPr lang="it-IT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per bocca </a:t>
            </a:r>
            <a:r>
              <a:rPr lang="it-IT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(lasciare sciogliere in poca acqua per qualche minuto)</a:t>
            </a:r>
          </a:p>
          <a:p>
            <a:pPr marL="1295400" lvl="2" indent="-287338">
              <a:lnSpc>
                <a:spcPct val="100000"/>
              </a:lnSpc>
              <a:spcBef>
                <a:spcPts val="500"/>
              </a:spcBef>
              <a:buSzPct val="4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Bentelan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cpr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effervescenti da 0,5 o 1 mg</a:t>
            </a:r>
            <a:endParaRPr lang="it-IT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0594" name="Picture 2" descr="D:\IMMAGINI PER SCUOLE\salbutamo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204864"/>
            <a:ext cx="1047055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722344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quale dosaggio?</a:t>
            </a:r>
            <a:endParaRPr lang="it-IT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628800"/>
            <a:ext cx="8229600" cy="4623792"/>
          </a:xfrm>
        </p:spPr>
        <p:txBody>
          <a:bodyPr>
            <a:normAutofit lnSpcReduction="10000"/>
          </a:bodyPr>
          <a:lstStyle/>
          <a:p>
            <a:pPr marL="317500" indent="-3175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quello prescritto </a:t>
            </a:r>
            <a:r>
              <a:rPr lang="it-IT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dal medico che ha compilato il modulo!</a:t>
            </a:r>
          </a:p>
          <a:p>
            <a:pPr marL="317500" indent="-317500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it-IT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soprattutto</a:t>
            </a:r>
            <a:r>
              <a:rPr lang="it-IT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it-IT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preoccupatevi troppo del dosaggio del </a:t>
            </a:r>
            <a:r>
              <a:rPr lang="it-IT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Salbutamolo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1295400" lvl="2" indent="-287338">
              <a:lnSpc>
                <a:spcPct val="100000"/>
              </a:lnSpc>
              <a:spcBef>
                <a:spcPts val="500"/>
              </a:spcBef>
              <a:buSzPct val="4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 numero dei </a:t>
            </a:r>
            <a:r>
              <a:rPr lang="it-IT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puffs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può essere anche molto superiore</a:t>
            </a:r>
          </a:p>
          <a:p>
            <a:pPr marL="1295400" lvl="2" indent="-287338">
              <a:lnSpc>
                <a:spcPct val="100000"/>
              </a:lnSpc>
              <a:spcBef>
                <a:spcPts val="500"/>
              </a:spcBef>
              <a:buSzPct val="4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 numero prescritto di </a:t>
            </a:r>
            <a:r>
              <a:rPr lang="it-IT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puffs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può essere ripetuto ogni 20-30 minuti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 cortisonico in acuto è tollerato benissimo in età pediatrica</a:t>
            </a:r>
            <a:endParaRPr lang="it-IT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IMMAGINI PER SCUOLE\UN+PO’+DI+STORIA…+Gli+egizi +il+geroglifico+NSJT+=+epiles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1520" y="458112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</a:t>
            </a:r>
            <a:r>
              <a:rPr lang="it-IT" sz="1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Vanni </a:t>
            </a:r>
            <a:r>
              <a:rPr lang="it-IT" sz="1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Fucci</a:t>
            </a:r>
            <a:r>
              <a:rPr lang="it-IT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it-IT" sz="1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Salbutamolo</a:t>
            </a:r>
            <a:r>
              <a:rPr lang="it-IT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lo somministriamo?</a:t>
            </a:r>
            <a:endParaRPr lang="it-IT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Senza distanziatore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la dose di farmaco che raggiunge i bronchi è meno della metà. Non resta che confidare nelle capacità di coordinazione del bambino/ragazzo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Tx/>
              <a:buSzTx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distanziatore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è necessario avere alcune nozioni di base sul suo uso, </a:t>
            </a:r>
            <a:r>
              <a:rPr lang="it-IT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affinchè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 tecnica di inalazione sia accettabile e quindi più efficace</a:t>
            </a:r>
            <a:endParaRPr lang="it-IT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7343775" cy="647700"/>
          </a:xfrm>
        </p:spPr>
        <p:txBody>
          <a:bodyPr/>
          <a:lstStyle/>
          <a:p>
            <a:pPr algn="l">
              <a:defRPr/>
            </a:pPr>
            <a:r>
              <a:rPr lang="it-IT" altLang="it-I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COME UTILIZZARE L’INALATORE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/>
          <a:srcRect l="13284" t="18176" r="11116" b="13902"/>
          <a:stretch>
            <a:fillRect/>
          </a:stretch>
        </p:blipFill>
        <p:spPr bwMode="auto">
          <a:xfrm>
            <a:off x="1403350" y="1268413"/>
            <a:ext cx="7343775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COME UTILIZZARE L’INALATORE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/>
          <a:srcRect l="12694" t="17438" r="11116" b="13165"/>
          <a:stretch>
            <a:fillRect/>
          </a:stretch>
        </p:blipFill>
        <p:spPr bwMode="auto">
          <a:xfrm>
            <a:off x="1403350" y="1370013"/>
            <a:ext cx="727233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1341438"/>
            <a:ext cx="2339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egnaposto contenuto 2"/>
          <p:cNvSpPr txBox="1">
            <a:spLocks/>
          </p:cNvSpPr>
          <p:nvPr/>
        </p:nvSpPr>
        <p:spPr bwMode="auto">
          <a:xfrm>
            <a:off x="1187450" y="2276475"/>
            <a:ext cx="5483225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altLang="it-IT" sz="2400" b="1" dirty="0">
                <a:solidFill>
                  <a:srgbClr val="FF0000"/>
                </a:solidFill>
                <a:latin typeface="Arial" pitchFamily="34" charset="0"/>
              </a:rPr>
              <a:t>I distanziatori </a:t>
            </a:r>
            <a:r>
              <a:rPr lang="it-IT" altLang="it-IT" sz="2400" b="1" dirty="0">
                <a:solidFill>
                  <a:srgbClr val="002060"/>
                </a:solidFill>
                <a:latin typeface="Arial" pitchFamily="34" charset="0"/>
              </a:rPr>
              <a:t>sono tubi di plastica che si raccordano da una parte al broncodilatatore e dall'altra ad una mascherina o a un boccaglio.</a:t>
            </a:r>
          </a:p>
          <a:p>
            <a:pPr algn="just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it-IT" altLang="it-IT" sz="2400" b="1" dirty="0">
              <a:solidFill>
                <a:srgbClr val="002060"/>
              </a:solidFill>
              <a:latin typeface="Arial" pitchFamily="34" charset="0"/>
            </a:endParaRPr>
          </a:p>
          <a:p>
            <a:pPr algn="just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altLang="it-IT" sz="2400" b="1" dirty="0">
                <a:solidFill>
                  <a:srgbClr val="002060"/>
                </a:solidFill>
                <a:latin typeface="Arial" pitchFamily="34" charset="0"/>
              </a:rPr>
              <a:t>Questi dispositivi permettono al bambino di assumere il farmaco broncodilatatore senza difficoltà e senza dover collaborare. </a:t>
            </a:r>
          </a:p>
          <a:p>
            <a:pPr algn="just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altLang="it-IT" sz="2400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4608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USO DEI DISTANZIATORI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piè di pagina 3"/>
          <p:cNvSpPr>
            <a:spLocks noGrp="1"/>
          </p:cNvSpPr>
          <p:nvPr>
            <p:ph type="ftr" sz="quarter" idx="11"/>
          </p:nvPr>
        </p:nvSpPr>
        <p:spPr bwMode="auto">
          <a:xfrm flipV="1">
            <a:off x="2700338" y="6858000"/>
            <a:ext cx="3319462" cy="4603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8915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6954838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52CE9A-1F07-4E74-A982-79DF8724F5C9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it-IT" altLang="it-IT" smtClean="0"/>
          </a:p>
        </p:txBody>
      </p:sp>
      <p:pic>
        <p:nvPicPr>
          <p:cNvPr id="41990" name="Immagine 1"/>
          <p:cNvPicPr>
            <a:picLocks noChangeAspect="1" noChangeArrowheads="1"/>
          </p:cNvPicPr>
          <p:nvPr/>
        </p:nvPicPr>
        <p:blipFill>
          <a:blip r:embed="rId2" cstate="print"/>
          <a:srcRect l="1584" t="17619" r="2905" b="13486"/>
          <a:stretch>
            <a:fillRect/>
          </a:stretch>
        </p:blipFill>
        <p:spPr bwMode="auto">
          <a:xfrm>
            <a:off x="1116013" y="1341438"/>
            <a:ext cx="7893050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</p:pic>
      <p:sp>
        <p:nvSpPr>
          <p:cNvPr id="38917" name="Text Box 15"/>
          <p:cNvSpPr txBox="1">
            <a:spLocks noChangeArrowheads="1"/>
          </p:cNvSpPr>
          <p:nvPr/>
        </p:nvSpPr>
        <p:spPr bwMode="auto">
          <a:xfrm>
            <a:off x="1116013" y="5805488"/>
            <a:ext cx="8027987" cy="50323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it-IT" altLang="it-IT" b="1" i="1">
                <a:solidFill>
                  <a:srgbClr val="FF0000"/>
                </a:solidFill>
                <a:latin typeface="Arial" pitchFamily="34" charset="0"/>
              </a:rPr>
              <a:t>SE NON DISPONIBILE, SPRUZZARE IL FARMACO A CIRCA 5 CM DALLA BOCCA</a:t>
            </a:r>
            <a:endParaRPr lang="it-IT" altLang="it-IT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835150" y="333375"/>
            <a:ext cx="6913563" cy="70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USO DEI DISTANZIATORI</a:t>
            </a:r>
            <a:endParaRPr lang="it-IT" sz="4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contenuto 2"/>
          <p:cNvSpPr>
            <a:spLocks noGrp="1"/>
          </p:cNvSpPr>
          <p:nvPr>
            <p:ph idx="1"/>
          </p:nvPr>
        </p:nvSpPr>
        <p:spPr>
          <a:xfrm>
            <a:off x="5521325" y="1628775"/>
            <a:ext cx="2938463" cy="5113338"/>
          </a:xfrm>
        </p:spPr>
        <p:txBody>
          <a:bodyPr/>
          <a:lstStyle/>
          <a:p>
            <a:pPr eaLnBrk="1" hangingPunct="1">
              <a:buClr>
                <a:srgbClr val="3366FF"/>
              </a:buClr>
              <a:buSzPct val="80000"/>
              <a:buFont typeface="Wingdings" pitchFamily="2" charset="2"/>
              <a:buAutoNum type="arabicPeriod"/>
              <a:defRPr/>
            </a:pPr>
            <a:endParaRPr lang="it-IT" altLang="it-IT" sz="1600" b="1" dirty="0" smtClean="0"/>
          </a:p>
          <a:p>
            <a:pPr eaLnBrk="1" hangingPunct="1">
              <a:buClr>
                <a:srgbClr val="3366FF"/>
              </a:buClr>
              <a:buSzPct val="80000"/>
              <a:buFont typeface="Wingdings" pitchFamily="2" charset="2"/>
              <a:buAutoNum type="arabicPeriod"/>
              <a:defRPr/>
            </a:pPr>
            <a:r>
              <a:rPr lang="it-IT" altLang="it-IT" sz="1600" b="1" dirty="0" smtClean="0">
                <a:solidFill>
                  <a:srgbClr val="002060"/>
                </a:solidFill>
                <a:latin typeface="+mn-lt"/>
              </a:rPr>
              <a:t>Agitare l’inalatore ed applicarlo al distanziatore. </a:t>
            </a:r>
          </a:p>
          <a:p>
            <a:pPr eaLnBrk="1" hangingPunct="1">
              <a:buClr>
                <a:srgbClr val="3366FF"/>
              </a:buClr>
              <a:buSzPct val="80000"/>
              <a:buFont typeface="Wingdings" pitchFamily="2" charset="2"/>
              <a:buAutoNum type="arabicPeriod"/>
              <a:defRPr/>
            </a:pPr>
            <a:r>
              <a:rPr lang="it-IT" altLang="it-IT" sz="1600" b="1" dirty="0" smtClean="0">
                <a:solidFill>
                  <a:srgbClr val="002060"/>
                </a:solidFill>
                <a:latin typeface="+mn-lt"/>
              </a:rPr>
              <a:t>Far espirare</a:t>
            </a:r>
          </a:p>
          <a:p>
            <a:pPr eaLnBrk="1" hangingPunct="1">
              <a:buClr>
                <a:srgbClr val="3366FF"/>
              </a:buClr>
              <a:buSzPct val="80000"/>
              <a:buFont typeface="Wingdings" pitchFamily="2" charset="2"/>
              <a:buAutoNum type="arabicPeriod"/>
              <a:defRPr/>
            </a:pPr>
            <a:r>
              <a:rPr lang="it-IT" altLang="it-IT" sz="1600" b="1" dirty="0" smtClean="0">
                <a:solidFill>
                  <a:srgbClr val="002060"/>
                </a:solidFill>
                <a:latin typeface="+mn-lt"/>
              </a:rPr>
              <a:t>Fare uno spruzzo della medicina nel distanziatore e poi far compiere 5 -10 atti respiratorie nei bimbi piccoli o dopo inalazione profonda far trattenere il respiro per 10 secondi</a:t>
            </a:r>
          </a:p>
          <a:p>
            <a:pPr eaLnBrk="1" hangingPunct="1">
              <a:buClr>
                <a:srgbClr val="3366FF"/>
              </a:buClr>
              <a:buSzPct val="80000"/>
              <a:buFont typeface="Wingdings" pitchFamily="2" charset="2"/>
              <a:buAutoNum type="arabicPeriod"/>
              <a:defRPr/>
            </a:pPr>
            <a:r>
              <a:rPr lang="it-IT" altLang="it-IT" sz="1600" b="1" dirty="0" smtClean="0">
                <a:solidFill>
                  <a:srgbClr val="002060"/>
                </a:solidFill>
                <a:latin typeface="+mn-lt"/>
              </a:rPr>
              <a:t>Far espirare</a:t>
            </a:r>
          </a:p>
          <a:p>
            <a:pPr eaLnBrk="1" hangingPunct="1">
              <a:buClr>
                <a:srgbClr val="3366FF"/>
              </a:buClr>
              <a:buSzPct val="80000"/>
              <a:buFont typeface="Wingdings" pitchFamily="2" charset="2"/>
              <a:buAutoNum type="arabicPeriod"/>
              <a:defRPr/>
            </a:pPr>
            <a:r>
              <a:rPr lang="it-IT" altLang="it-IT" sz="1600" b="1" dirty="0" smtClean="0">
                <a:solidFill>
                  <a:srgbClr val="002060"/>
                </a:solidFill>
                <a:latin typeface="+mn-lt"/>
              </a:rPr>
              <a:t>Per il secondo </a:t>
            </a:r>
            <a:r>
              <a:rPr lang="it-IT" altLang="it-IT" sz="1600" b="1" dirty="0" err="1" smtClean="0">
                <a:solidFill>
                  <a:srgbClr val="002060"/>
                </a:solidFill>
                <a:latin typeface="+mn-lt"/>
              </a:rPr>
              <a:t>puff</a:t>
            </a:r>
            <a:r>
              <a:rPr lang="it-IT" altLang="it-IT" sz="1600" b="1" dirty="0" smtClean="0">
                <a:solidFill>
                  <a:srgbClr val="002060"/>
                </a:solidFill>
                <a:latin typeface="+mn-lt"/>
              </a:rPr>
              <a:t> ripetere  il punto 3</a:t>
            </a:r>
          </a:p>
        </p:txBody>
      </p:sp>
      <p:sp>
        <p:nvSpPr>
          <p:cNvPr id="39939" name="Segnaposto piè di pagina 3"/>
          <p:cNvSpPr>
            <a:spLocks noGrp="1"/>
          </p:cNvSpPr>
          <p:nvPr>
            <p:ph type="ftr" sz="quarter" idx="11"/>
          </p:nvPr>
        </p:nvSpPr>
        <p:spPr bwMode="auto">
          <a:xfrm flipV="1">
            <a:off x="2465388" y="6811963"/>
            <a:ext cx="3554412" cy="46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FF0000"/>
                </a:solidFill>
                <a:latin typeface="Arial" pitchFamily="34" charset="0"/>
              </a:rPr>
              <a:t>    </a:t>
            </a:r>
          </a:p>
        </p:txBody>
      </p:sp>
      <p:sp>
        <p:nvSpPr>
          <p:cNvPr id="39940" name="AutoShape 22"/>
          <p:cNvSpPr>
            <a:spLocks noChangeArrowheads="1"/>
          </p:cNvSpPr>
          <p:nvPr/>
        </p:nvSpPr>
        <p:spPr bwMode="auto">
          <a:xfrm rot="5400000">
            <a:off x="6732588" y="403225"/>
            <a:ext cx="647700" cy="2378075"/>
          </a:xfrm>
          <a:prstGeom prst="homePlat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3366FF"/>
              </a:buClr>
              <a:buSzPct val="80000"/>
              <a:buFont typeface="Wingdings" pitchFamily="2" charset="2"/>
              <a:buNone/>
            </a:pPr>
            <a:endParaRPr lang="it-IT" altLang="it-IT" sz="32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9941" name="Text Box 21"/>
          <p:cNvSpPr txBox="1">
            <a:spLocks noChangeArrowheads="1"/>
          </p:cNvSpPr>
          <p:nvPr/>
        </p:nvSpPr>
        <p:spPr bwMode="auto">
          <a:xfrm>
            <a:off x="5867400" y="1341438"/>
            <a:ext cx="2378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3366FF"/>
              </a:buClr>
              <a:buSzPct val="80000"/>
              <a:buFont typeface="Wingdings" pitchFamily="2" charset="2"/>
              <a:buNone/>
            </a:pPr>
            <a:r>
              <a:rPr lang="it-IT" altLang="it-IT" sz="1400" b="1">
                <a:solidFill>
                  <a:schemeClr val="bg1"/>
                </a:solidFill>
                <a:latin typeface="Arial" pitchFamily="34" charset="0"/>
              </a:rPr>
              <a:t>ISTRUZIONI PER L’USO</a:t>
            </a:r>
          </a:p>
        </p:txBody>
      </p:sp>
      <p:sp>
        <p:nvSpPr>
          <p:cNvPr id="49158" name="Rettangolo 6"/>
          <p:cNvSpPr>
            <a:spLocks noChangeArrowheads="1"/>
          </p:cNvSpPr>
          <p:nvPr/>
        </p:nvSpPr>
        <p:spPr bwMode="auto">
          <a:xfrm>
            <a:off x="1143000" y="1582738"/>
            <a:ext cx="360838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3366FF"/>
              </a:buClr>
              <a:buSzPct val="80000"/>
              <a:buFont typeface="Wingdings" pitchFamily="2" charset="2"/>
              <a:buNone/>
              <a:defRPr/>
            </a:pPr>
            <a:r>
              <a:rPr lang="it-IT" altLang="it-IT" b="1" dirty="0">
                <a:solidFill>
                  <a:srgbClr val="002060"/>
                </a:solidFill>
                <a:latin typeface="+mn-lt"/>
              </a:rPr>
              <a:t>Può essere a boccaglio o con mascherina, a seconda dell’età del bambino</a:t>
            </a:r>
          </a:p>
          <a:p>
            <a:pPr>
              <a:buClr>
                <a:srgbClr val="3366FF"/>
              </a:buClr>
              <a:buSzPct val="80000"/>
              <a:buFont typeface="Wingdings" pitchFamily="2" charset="2"/>
              <a:buNone/>
              <a:defRPr/>
            </a:pPr>
            <a:r>
              <a:rPr lang="it-IT" altLang="it-IT" b="1" dirty="0">
                <a:latin typeface="Arial" pitchFamily="34" charset="0"/>
              </a:rPr>
              <a:t/>
            </a:r>
            <a:br>
              <a:rPr lang="it-IT" altLang="it-IT" b="1" dirty="0">
                <a:latin typeface="Arial" pitchFamily="34" charset="0"/>
              </a:rPr>
            </a:br>
            <a:endParaRPr lang="it-IT" altLang="it-IT" b="1" dirty="0">
              <a:latin typeface="Arial" pitchFamily="34" charset="0"/>
            </a:endParaRPr>
          </a:p>
          <a:p>
            <a:pPr>
              <a:buClr>
                <a:srgbClr val="3366FF"/>
              </a:buClr>
              <a:buSzPct val="80000"/>
              <a:buFont typeface="Wingdings" pitchFamily="2" charset="2"/>
              <a:buNone/>
              <a:defRPr/>
            </a:pPr>
            <a:endParaRPr lang="it-IT" altLang="it-IT" b="1" dirty="0">
              <a:latin typeface="Arial" pitchFamily="34" charset="0"/>
            </a:endParaRPr>
          </a:p>
          <a:p>
            <a:pPr>
              <a:buClr>
                <a:srgbClr val="3366FF"/>
              </a:buClr>
              <a:buSzPct val="80000"/>
              <a:buFont typeface="Wingdings" pitchFamily="2" charset="2"/>
              <a:buNone/>
              <a:defRPr/>
            </a:pPr>
            <a:endParaRPr lang="it-IT" altLang="it-IT" b="1" dirty="0">
              <a:latin typeface="Arial" pitchFamily="34" charset="0"/>
            </a:endParaRPr>
          </a:p>
          <a:p>
            <a:pPr>
              <a:buClr>
                <a:srgbClr val="3366FF"/>
              </a:buClr>
              <a:buSzPct val="80000"/>
              <a:buFont typeface="Wingdings" pitchFamily="2" charset="2"/>
              <a:buNone/>
              <a:defRPr/>
            </a:pPr>
            <a:endParaRPr lang="it-IT" altLang="it-IT" b="1" dirty="0">
              <a:latin typeface="Arial" pitchFamily="34" charset="0"/>
            </a:endParaRPr>
          </a:p>
          <a:p>
            <a:pPr>
              <a:buClr>
                <a:srgbClr val="3366FF"/>
              </a:buClr>
              <a:buSzPct val="80000"/>
              <a:buFont typeface="Wingdings" pitchFamily="2" charset="2"/>
              <a:buNone/>
              <a:defRPr/>
            </a:pPr>
            <a:endParaRPr lang="it-IT" altLang="it-IT" b="1" i="1" dirty="0">
              <a:latin typeface="Arial" pitchFamily="34" charset="0"/>
            </a:endParaRPr>
          </a:p>
          <a:p>
            <a:pPr>
              <a:buClr>
                <a:srgbClr val="3366FF"/>
              </a:buClr>
              <a:buSzPct val="80000"/>
              <a:buFont typeface="Wingdings" pitchFamily="2" charset="2"/>
              <a:buNone/>
              <a:defRPr/>
            </a:pPr>
            <a:endParaRPr lang="it-IT" altLang="it-IT" b="1" i="1" dirty="0">
              <a:latin typeface="Arial" pitchFamily="34" charset="0"/>
            </a:endParaRPr>
          </a:p>
          <a:p>
            <a:pPr algn="ctr">
              <a:buClr>
                <a:srgbClr val="3366FF"/>
              </a:buClr>
              <a:buSzPct val="80000"/>
              <a:buFont typeface="Wingdings" pitchFamily="2" charset="2"/>
              <a:buNone/>
              <a:defRPr/>
            </a:pPr>
            <a:r>
              <a:rPr lang="it-IT" altLang="it-IT" b="1" i="1" dirty="0">
                <a:solidFill>
                  <a:srgbClr val="FF0000"/>
                </a:solidFill>
                <a:latin typeface="+mn-lt"/>
              </a:rPr>
              <a:t>La trasparenza del distanziatore permette di accertarsi che la dose sia erogata. </a:t>
            </a:r>
            <a:endParaRPr lang="it-IT" altLang="it-IT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9943" name="Picture 19" descr="aerochamb1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500313"/>
            <a:ext cx="3443287" cy="1473200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itolo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138987" cy="647700"/>
          </a:xfrm>
        </p:spPr>
        <p:txBody>
          <a:bodyPr/>
          <a:lstStyle/>
          <a:p>
            <a:pPr>
              <a:defRPr/>
            </a:pPr>
            <a:r>
              <a:rPr lang="it-IT" alt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USARLI</a:t>
            </a:r>
          </a:p>
        </p:txBody>
      </p:sp>
    </p:spTree>
    <p:extLst>
      <p:ext uri="{BB962C8B-B14F-4D97-AF65-F5344CB8AC3E}">
        <p14:creationId xmlns:p14="http://schemas.microsoft.com/office/powerpoint/2010/main" val="31803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581128"/>
            <a:ext cx="2665413" cy="1785937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108546" name="Picture 2" descr="D:\IMMAGINI PER SCUOLE\distanziatore asma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276872"/>
            <a:ext cx="2619375" cy="174307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21088"/>
            <a:ext cx="2887663" cy="239395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620688"/>
            <a:ext cx="2876550" cy="268605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2656"/>
            <a:ext cx="3295650" cy="124777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2996952"/>
            <a:ext cx="3486150" cy="120015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</a:rPr>
              <a:t>Tecniche inalatorie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 il paziente che può usare il distanziatore con boccaglio senza bisogno di aiuto</a:t>
            </a:r>
            <a:endParaRPr lang="it-IT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456113"/>
            <a:ext cx="3744913" cy="2401887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456113"/>
            <a:ext cx="3833812" cy="2401887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8" name="Rettangolo 7"/>
          <p:cNvSpPr/>
          <p:nvPr/>
        </p:nvSpPr>
        <p:spPr>
          <a:xfrm>
            <a:off x="683568" y="177281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it-IT" b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Togliere il cappuccio dello spray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Scuotere lo spray e inserirlo nell’apertura posteriore dello strumento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Inserire il boccaglio del distanziatore in bocca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>
                <a:solidFill>
                  <a:srgbClr val="FF0000"/>
                </a:solidFill>
              </a:rPr>
              <a:t>Eseguire una erogazione con lo spray in modo da rilasciare una dose di farmaco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Eseguire una inalazione profonda e lenta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Trattenere il respiro per 10 secondi poi esalare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>
                <a:solidFill>
                  <a:srgbClr val="002060"/>
                </a:solidFill>
              </a:rPr>
              <a:t>Ripetere le operazioni 4-6, se si deve somministrare una seconda dose</a:t>
            </a:r>
            <a:endParaRPr lang="it-IT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38368"/>
          </a:xfrm>
        </p:spPr>
        <p:txBody>
          <a:bodyPr/>
          <a:lstStyle/>
          <a:p>
            <a:r>
              <a:rPr lang="it-IT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Tecniche inalatorie</a:t>
            </a:r>
            <a:endParaRPr lang="it-IT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Per il paziente che ha bisogno di aiuto per usare il distanziatore con boccaglio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Togliere il cappuccio dello spray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Scuotere lo spray e inserirlo nell’apertura posteriore dello strumento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Inserire il boccaglio del distanziatore in bocca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FF0000"/>
                </a:solidFill>
              </a:rPr>
              <a:t>Incoraggiare il bambino a respirare dentro e fuori lentamente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Una volta che il ritmo respiratorio si è fatto regolare eseguire una erogazione con lo spray e aspettare che vengano eseguiti 5 atti respiratori completi(respiro corrente)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Ripetere le operazioni 4-6, se si deve somministrare una seconda dose</a:t>
            </a:r>
            <a:endParaRPr lang="it-IT" sz="2000" b="1" dirty="0">
              <a:solidFill>
                <a:srgbClr val="002060"/>
              </a:solidFill>
            </a:endParaRPr>
          </a:p>
        </p:txBody>
      </p:sp>
      <p:pic>
        <p:nvPicPr>
          <p:cNvPr id="29698" name="Picture 2" descr="E:\IMMAGINI PER SCUOLE\distanziatore a boccaglio.jf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0"/>
            <a:ext cx="2195736" cy="1644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938368"/>
          </a:xfrm>
        </p:spPr>
        <p:txBody>
          <a:bodyPr/>
          <a:lstStyle/>
          <a:p>
            <a:r>
              <a:rPr lang="it-IT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Tecniche inalatorie</a:t>
            </a:r>
            <a:endParaRPr lang="it-IT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1700808"/>
            <a:ext cx="7138987" cy="452596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Per il bambino che usa il distanziatore con la mascherina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Inserire la mascherina sul distanziatore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Scuotere lo spray e inserirlo nell’apertura posteriore dello strumento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Inclinare lo </a:t>
            </a:r>
            <a:r>
              <a:rPr lang="it-IT" sz="2000" b="1" dirty="0" err="1" smtClean="0">
                <a:solidFill>
                  <a:srgbClr val="002060"/>
                </a:solidFill>
              </a:rPr>
              <a:t>spacer</a:t>
            </a:r>
            <a:r>
              <a:rPr lang="it-IT" sz="2000" b="1" dirty="0" smtClean="0">
                <a:solidFill>
                  <a:srgbClr val="002060"/>
                </a:solidFill>
              </a:rPr>
              <a:t> leggermente verso il bambino in modo da facilitare l’apertura della valvola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FF0000"/>
                </a:solidFill>
              </a:rPr>
              <a:t>Applicare la mascherina sul viso in modo che il naso e la bocca vengano coperte in modo delicato ma aderente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Eseguire l’erogazione dello spruzzo mantenendo la mascherina sul viso, facendo eseguire 5 atti respiratori come sopra (la valvola /valvole visibili permettono l’effettivo controllo del respiro del bambino)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b="1" dirty="0" smtClean="0">
                <a:solidFill>
                  <a:srgbClr val="002060"/>
                </a:solidFill>
              </a:rPr>
              <a:t>Ripetere le operazioni 3-6, se si deve somministrare una seconda dose</a:t>
            </a:r>
            <a:endParaRPr lang="it-IT" sz="2000" b="1" dirty="0">
              <a:solidFill>
                <a:srgbClr val="002060"/>
              </a:solidFill>
            </a:endParaRPr>
          </a:p>
        </p:txBody>
      </p:sp>
      <p:pic>
        <p:nvPicPr>
          <p:cNvPr id="111618" name="Picture 2" descr="D:\IMMAGINI PER SCUOLE\distanziatore bambino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0"/>
            <a:ext cx="2267744" cy="16986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EPILESSIA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L’epilessia è una malattia con la quale si può imparare a convivere, nella maggior parte dei casi non è un handicap, e permette di condurre una vita normale.</a:t>
            </a:r>
          </a:p>
          <a:p>
            <a:pPr algn="just">
              <a:buFont typeface="Wingdings" pitchFamily="2" charset="2"/>
              <a:buChar char="v"/>
            </a:pPr>
            <a:endParaRPr lang="it-IT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E’ tra le patologie cerebrali più diffuse nel mondo. </a:t>
            </a:r>
          </a:p>
          <a:p>
            <a:pPr algn="just">
              <a:buNone/>
            </a:pPr>
            <a:endParaRPr lang="it-IT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 tratta di una malattia senza confini geografici, razziali o sociali.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636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LIST</a:t>
            </a:r>
            <a:endParaRPr lang="it-IT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628800"/>
            <a:ext cx="8229600" cy="438912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FF0000"/>
                </a:solidFill>
              </a:rPr>
              <a:t>Non perdere la calma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Chiamare aiuto (è indispensabile essere almeno in 2)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Posizionare correttamente il bambino in base alla patologia che presenta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Recuperare rapidamente il farmaco necessario e somministrarlo se occorre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Chiamare il </a:t>
            </a:r>
            <a:r>
              <a:rPr lang="it-IT" b="1" dirty="0" smtClean="0">
                <a:solidFill>
                  <a:srgbClr val="FF0000"/>
                </a:solidFill>
              </a:rPr>
              <a:t>118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Avvisare i genitori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Rassicurare il bambino a crisi risolta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FF0000"/>
                </a:solidFill>
              </a:rPr>
              <a:t>Non perdere la calma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628800"/>
            <a:ext cx="8229600" cy="438912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SERENITA’ </a:t>
            </a:r>
            <a:r>
              <a:rPr lang="it-IT" sz="2800" b="1" dirty="0" smtClean="0">
                <a:solidFill>
                  <a:srgbClr val="002060"/>
                </a:solidFill>
              </a:rPr>
              <a:t>nell’affrontare l’emergenza.</a:t>
            </a:r>
          </a:p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</a:rPr>
              <a:t>I genitori sono consapevoli che state aiutando i loro figli pur non essendo personale sanitario.</a:t>
            </a:r>
          </a:p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</a:rPr>
              <a:t>I farmaci di emergenza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it-IT" sz="2800" b="1" dirty="0" smtClean="0">
                <a:solidFill>
                  <a:srgbClr val="002060"/>
                </a:solidFill>
              </a:rPr>
              <a:t> sono dannosi anche se somministrati impropriamente.</a:t>
            </a:r>
          </a:p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</a:rPr>
              <a:t>Il loro mancato utilizzo può causare problemi molto gravi.</a:t>
            </a:r>
          </a:p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CHIAMATE</a:t>
            </a:r>
            <a:r>
              <a:rPr lang="it-IT" sz="2800" b="1" dirty="0" smtClean="0">
                <a:solidFill>
                  <a:srgbClr val="002060"/>
                </a:solidFill>
              </a:rPr>
              <a:t> sempre qualcuno. Non si può gestire una emergenza da soli.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691680" y="188640"/>
            <a:ext cx="6532558" cy="9233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Take home </a:t>
            </a:r>
            <a:r>
              <a:rPr lang="it-IT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message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D:\IMMAGINI PER SCUOLE\le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273482" y="260648"/>
            <a:ext cx="5870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dell’attenzione</a:t>
            </a:r>
            <a:r>
              <a:rPr lang="it-IT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</a:t>
            </a:r>
            <a:endParaRPr lang="it-IT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EPILESSIA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3608" y="1988840"/>
            <a:ext cx="7992888" cy="4248472"/>
          </a:xfrm>
        </p:spPr>
        <p:txBody>
          <a:bodyPr/>
          <a:lstStyle/>
          <a:p>
            <a:pPr algn="just">
              <a:buNone/>
            </a:pP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 manifesta con scariche eccessive di un gruppo di cellule del tessuto cerebrale,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neuroni</a:t>
            </a:r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Durante la crisi si verifica una reazione improvvisa ed abnorme, una sorta di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“corto circuito” 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del tessuto nervoso cerebrale che può comportare un’alterazione, assolutamente involontaria, del comportamento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E:\IMMAGINI PER SCUOLE\epilessia traccia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653136"/>
            <a:ext cx="2520280" cy="1890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EPILESSIA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844824"/>
            <a:ext cx="8136904" cy="2016224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L’epilessia non è una malattia unica, infatti è più corretto parlare di ”Epilessie”, poiché innumerevoli sono le cause scatenanti e le modalità delle crisi.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005064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EPILESSIA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683568" y="1628800"/>
            <a:ext cx="4038600" cy="45259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Crisi tonico cloniche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“Grande Male”</a:t>
            </a:r>
          </a:p>
          <a:p>
            <a:endParaRPr lang="it-IT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Crisi di assenza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“Piccolo Male”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1772816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365104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ttangolo 2"/>
          <p:cNvSpPr>
            <a:spLocks noChangeArrowheads="1"/>
          </p:cNvSpPr>
          <p:nvPr/>
        </p:nvSpPr>
        <p:spPr bwMode="auto">
          <a:xfrm>
            <a:off x="971600" y="1268760"/>
            <a:ext cx="8027987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it-IT" altLang="it-IT" sz="2800" b="1" dirty="0">
                <a:solidFill>
                  <a:srgbClr val="FF0000"/>
                </a:solidFill>
                <a:latin typeface="+mn-lt"/>
                <a:ea typeface="Calibri" pitchFamily="34" charset="0"/>
                <a:cs typeface="Times New Roman" pitchFamily="18" charset="0"/>
              </a:rPr>
              <a:t>Crisi Convulsiva Tonico Clonica Generalizzata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it-IT" altLang="it-IT" sz="2000" b="1" dirty="0">
              <a:solidFill>
                <a:srgbClr val="FF000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it-IT" altLang="it-IT" sz="2000" b="1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Perdita  improvvisa di  coscienza con    caduta a terra, irrigidimento generalizzato, contrazioni muscolari ritmiche a uno o più arti, deviazione dello sguardo, chiusura serrata della bocca con </a:t>
            </a:r>
            <a:r>
              <a:rPr lang="it-IT" altLang="it-IT" sz="2000" b="1" dirty="0" err="1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ipersalivazione</a:t>
            </a:r>
            <a:r>
              <a:rPr lang="it-IT" altLang="it-IT" sz="2000" b="1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, possibile incontinenza.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it-IT" altLang="it-IT" sz="2000" b="1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La  crisi può risolversi spontaneamente nel giro di pochi minuti o necessitare della somministrazione di farmaci.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it-IT" altLang="it-IT" sz="2000" b="1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Al termine della crisi il bambino può presentarsi sonnolento e stanco.   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endParaRPr lang="it-IT" altLang="it-IT" b="1" dirty="0">
              <a:solidFill>
                <a:srgbClr val="00206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 bwMode="auto">
          <a:xfrm>
            <a:off x="1692275" y="260350"/>
            <a:ext cx="7138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it-IT" alt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charset="0"/>
              </a:rPr>
              <a:t>TIPOLOGIA</a:t>
            </a:r>
            <a:endParaRPr lang="it-IT" alt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EPILESSIA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 descr="E:\IMMAGINI PER SCUOLE\epilessia tracciati 4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2257425" cy="2028825"/>
          </a:xfrm>
          <a:prstGeom prst="rect">
            <a:avLst/>
          </a:prstGeom>
          <a:noFill/>
        </p:spPr>
      </p:pic>
      <p:pic>
        <p:nvPicPr>
          <p:cNvPr id="28675" name="Picture 3" descr="E:\IMMAGINI PER SCUOLE\epilessia tracciati 1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340768"/>
            <a:ext cx="2762250" cy="1657350"/>
          </a:xfrm>
          <a:prstGeom prst="rect">
            <a:avLst/>
          </a:prstGeom>
          <a:noFill/>
        </p:spPr>
      </p:pic>
      <p:pic>
        <p:nvPicPr>
          <p:cNvPr id="28676" name="Picture 4" descr="E:\IMMAGINI PER SCUOLE\epilessia tracciato 2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005064"/>
            <a:ext cx="2476500" cy="2590800"/>
          </a:xfrm>
          <a:prstGeom prst="rect">
            <a:avLst/>
          </a:prstGeom>
          <a:noFill/>
        </p:spPr>
      </p:pic>
      <p:pic>
        <p:nvPicPr>
          <p:cNvPr id="28678" name="Picture 6" descr="E:\IMMAGINI PER SCUOLE\epilessia tracciati 2.jf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700808"/>
            <a:ext cx="1714500" cy="2667000"/>
          </a:xfrm>
          <a:prstGeom prst="rect">
            <a:avLst/>
          </a:prstGeom>
          <a:noFill/>
        </p:spPr>
      </p:pic>
      <p:pic>
        <p:nvPicPr>
          <p:cNvPr id="28679" name="Picture 7" descr="E:\IMMAGINI PER SCUOLE\epilessia tracciati 3.jf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7025" y="3933056"/>
            <a:ext cx="2466975" cy="1847850"/>
          </a:xfrm>
          <a:prstGeom prst="rect">
            <a:avLst/>
          </a:prstGeom>
          <a:noFill/>
        </p:spPr>
      </p:pic>
      <p:pic>
        <p:nvPicPr>
          <p:cNvPr id="28680" name="Picture 8" descr="E:\IMMAGINI PER SCUOLE\crisi epilettica.jf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725144"/>
            <a:ext cx="2619375" cy="174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827584" y="1268760"/>
            <a:ext cx="8316416" cy="1296144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CRISI EPILETTICA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può  essere prevenuta. Esistono , però, fattori soggettivi, che ne favoriscono l’insorgenza, dei quali le famiglie sono certamente a conoscenza.</a:t>
            </a:r>
            <a:r>
              <a:rPr lang="it-IT" sz="2000" b="1" dirty="0" smtClean="0"/>
              <a:t/>
            </a:r>
            <a:br>
              <a:rPr lang="it-IT" sz="2000" b="1" dirty="0" smtClean="0"/>
            </a:br>
            <a:endParaRPr lang="it-IT" sz="2000" b="1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547664" y="2332037"/>
            <a:ext cx="7138987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Esempio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STIMOLI  ACUSTICI  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rumori improvvisi quali il clacson di un’auto in strada; un libro che cade a </a:t>
            </a:r>
            <a:r>
              <a:rPr lang="it-IT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terra…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it-IT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STIMOLI  VISIVI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un neon che lampeggia, il flash di una macchina fotografica,il fissare a lungo immagini simmetriche a righe o </a:t>
            </a:r>
            <a:r>
              <a:rPr lang="it-IT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quadri…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STIMOLI  OLFATTIVI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(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aromi di particolari sostanze possono scatenare in soggetti sensibili una crisi epilettica)</a:t>
            </a:r>
          </a:p>
          <a:p>
            <a:pPr>
              <a:buFont typeface="Wingdings" pitchFamily="2" charset="2"/>
              <a:buChar char="v"/>
            </a:pPr>
            <a:endParaRPr lang="it-IT" b="1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3059832" y="332656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EPILESSIA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836712"/>
            <a:ext cx="7920880" cy="460851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it-IT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L’obbiettivo di questa presentazione è quello di fornire al personale scolastico alcuni consigli che permettano di gestire al meglio una situazione di emergenza in attesa dell’arrivo, se necessario, del 118.</a:t>
            </a:r>
            <a:endParaRPr lang="it-IT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IMMAGINI PER SCUOLE\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76672"/>
            <a:ext cx="1423642" cy="981645"/>
          </a:xfrm>
          <a:prstGeom prst="rect">
            <a:avLst/>
          </a:prstGeom>
          <a:noFill/>
        </p:spPr>
      </p:pic>
      <p:pic>
        <p:nvPicPr>
          <p:cNvPr id="1027" name="Picture 3" descr="D:\IMMAGINI PER SCUOLE\ambulanza uno uno o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869160"/>
            <a:ext cx="1647626" cy="1647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EPILESSIA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28596" y="2571744"/>
            <a:ext cx="8401080" cy="207170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it-IT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E’ importante che i genitori forniscano esatte indicazioni su come si manifesta la malattia e sui possibili problemi causati dalle crisi, infatti se l’insegnante ne conosce le caratteristiche potrà riconoscerle più facilmente</a:t>
            </a:r>
            <a:r>
              <a:rPr lang="it-IT" dirty="0" smtClean="0">
                <a:solidFill>
                  <a:srgbClr val="0070C0"/>
                </a:solidFill>
              </a:rPr>
              <a:t>. 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2050" name="Picture 2" descr="D:\IMMAGINI PER SCUOLE\scuola famiglia puzz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2828925" cy="1619250"/>
          </a:xfrm>
          <a:prstGeom prst="rect">
            <a:avLst/>
          </a:prstGeom>
          <a:noFill/>
        </p:spPr>
      </p:pic>
      <p:pic>
        <p:nvPicPr>
          <p:cNvPr id="5" name="Immagine 5" descr="famigli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572008"/>
            <a:ext cx="2928958" cy="219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268760"/>
            <a:ext cx="8229600" cy="438912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  <a:buSzPct val="25000"/>
              <a:buFont typeface="Wingdings" pitchFamily="2" charset="2"/>
              <a:buChar char="v"/>
            </a:pPr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 crisi epilettica prolungata si intende la crisi di durata superiore ai 10-15 minuti.</a:t>
            </a:r>
          </a:p>
          <a:p>
            <a:pPr algn="just">
              <a:lnSpc>
                <a:spcPct val="100000"/>
              </a:lnSpc>
              <a:buSzPct val="25000"/>
              <a:buNone/>
            </a:pPr>
            <a:endParaRPr lang="it-IT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buSzPct val="25000"/>
              <a:buFont typeface="Wingdings" pitchFamily="2" charset="2"/>
              <a:buChar char="v"/>
            </a:pPr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Solo una crisi epilettica </a:t>
            </a:r>
            <a:r>
              <a:rPr lang="it-IT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molto</a:t>
            </a:r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prolungata può provocare complicanze cardio-respiratorie e neurologiche</a:t>
            </a:r>
          </a:p>
          <a:p>
            <a:pPr algn="just">
              <a:lnSpc>
                <a:spcPct val="100000"/>
              </a:lnSpc>
              <a:buSzPct val="25000"/>
              <a:buNone/>
            </a:pPr>
            <a:endParaRPr lang="it-IT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buSzPct val="25000"/>
              <a:buFont typeface="Wingdings" pitchFamily="2" charset="2"/>
              <a:buChar char="v"/>
            </a:pPr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Però, maggiore è il tempo trascorso dall’inizio della crisi, più difficile diventa interromperla, anche con i farmaci che si usano in PS</a:t>
            </a:r>
            <a:endParaRPr lang="it-IT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15616" y="5517232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Quindi, superati i 3-4 minuti la crisi deve essere interrotta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1547813" y="260350"/>
            <a:ext cx="7138987" cy="647700"/>
          </a:xfrm>
        </p:spPr>
        <p:txBody>
          <a:bodyPr/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EPILESSIA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722344"/>
          </a:xfrm>
          <a:effectLst/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latin typeface="Times New Roman" pitchFamily="18" charset="0"/>
                <a:cs typeface="Times New Roman" pitchFamily="18" charset="0"/>
              </a:rPr>
              <a:t>SE E QUANDO INTERVENIRE</a:t>
            </a:r>
            <a:endParaRPr lang="it-IT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buSzPct val="25000"/>
              <a:buFont typeface="Wingdings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Essere consapevoli che le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funzioni vitali </a:t>
            </a:r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restano integre (mantenere la calma!)</a:t>
            </a:r>
          </a:p>
          <a:p>
            <a:pPr algn="just">
              <a:lnSpc>
                <a:spcPct val="100000"/>
              </a:lnSpc>
              <a:buSzPct val="25000"/>
              <a:buFont typeface="Wingdings" pitchFamily="2" charset="2"/>
              <a:buChar char="v"/>
            </a:pPr>
            <a:endParaRPr lang="it-IT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buSzPct val="25000"/>
              <a:buFont typeface="Wingdings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 maggior parte delle crisi in bambini con epilessia o crisi febbrili non rappresenta una emergenza medica e termina da sola, senza danni, dopo 2-3 minuti </a:t>
            </a:r>
            <a:endParaRPr lang="it-IT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8305800" cy="86636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CONVULSIONI FEBBRILI</a:t>
            </a:r>
            <a:endParaRPr lang="it-IT" sz="40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88840"/>
            <a:ext cx="342990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8663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CONVULSIONI FEBBRILI</a:t>
            </a:r>
            <a:endParaRPr lang="it-I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112568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 crisi convulsive rappresentano </a:t>
            </a:r>
            <a:r>
              <a:rPr lang="it-IT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una reazione del sistema nervoso infantile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ancora immaturo </a:t>
            </a:r>
            <a:r>
              <a:rPr lang="it-IT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brusche variazioni della temperatura corporea</a:t>
            </a:r>
            <a:r>
              <a:rPr lang="it-IT" altLang="it-IT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IT" alt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insorgono in genere nelle prime ore di un evento febbrile e con temperature superiori a 38°- 38,5°.</a:t>
            </a:r>
          </a:p>
          <a:p>
            <a:pPr algn="just">
              <a:buNone/>
            </a:pPr>
            <a:endParaRPr lang="it-IT" altLang="it-IT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L’età di solito è compresa tra i 3 mesi e i 5 anni</a:t>
            </a:r>
            <a:r>
              <a:rPr lang="it-IT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(con un picco tra  i 18 e i 24 mesi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e spesso è presente familiarità</a:t>
            </a:r>
          </a:p>
          <a:p>
            <a:pPr algn="just">
              <a:buFont typeface="Wingdings" pitchFamily="2" charset="2"/>
              <a:buChar char="v"/>
            </a:pPr>
            <a:endParaRPr lang="it-IT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Avvengono in bambini che non presentano alcun segno di affezione cerebrale acuta o cronica. </a:t>
            </a:r>
          </a:p>
          <a:p>
            <a:pPr algn="just">
              <a:buNone/>
            </a:pPr>
            <a:endParaRPr lang="it-IT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it-IT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941168"/>
            <a:ext cx="1656184" cy="176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8296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CONVULSIONI FEBBRILI</a:t>
            </a:r>
            <a:endParaRPr lang="it-IT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1259632" y="1628800"/>
            <a:ext cx="7138987" cy="45259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Interessa il 4-5% della popolazione infantile</a:t>
            </a:r>
          </a:p>
          <a:p>
            <a:pPr algn="just">
              <a:buNone/>
            </a:pPr>
            <a:endParaRPr lang="it-IT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 presenta come unico episodio nel 60-70% dei casi</a:t>
            </a:r>
          </a:p>
          <a:p>
            <a:pPr algn="just">
              <a:buFont typeface="Wingdings" pitchFamily="2" charset="2"/>
              <a:buChar char="v"/>
            </a:pPr>
            <a:endParaRPr lang="it-IT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Solo in un terzo dei casi la convulsione di ripete in occasioni di ulteriori episodi febbrili, con maggior frequenza nei bambini di età inferiore ai 2 anni o con familiarità per convulsioni febbrili</a:t>
            </a:r>
            <a:endParaRPr lang="it-IT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941168"/>
            <a:ext cx="191683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febbre termomet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085184"/>
            <a:ext cx="13636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4352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CONVULSIONI FEBBRILI</a:t>
            </a:r>
            <a:endParaRPr lang="it-IT" sz="40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84168" y="5085184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827584" y="1340768"/>
            <a:ext cx="82089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Come si presenta una convulsione febbrile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it-IT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Solitamente durante un episodio febbrile soprattutto per </a:t>
            </a:r>
          </a:p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elevazioni o diminuzioni accentuate della temperatura corporea.</a:t>
            </a:r>
          </a:p>
          <a:p>
            <a:endParaRPr lang="it-IT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 crisi inizia improvvisamente con perdita di coscienza associata</a:t>
            </a:r>
          </a:p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a spasmi (ipertonia, irrigidimento) seguita da contrazioni </a:t>
            </a:r>
          </a:p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involontarie generalizzate (</a:t>
            </a:r>
            <a:r>
              <a:rPr lang="it-IT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clonie</a:t>
            </a: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dei muscoli della faccia</a:t>
            </a:r>
          </a:p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del tronco e degli arti.</a:t>
            </a:r>
          </a:p>
          <a:p>
            <a:pPr>
              <a:buFont typeface="Wingdings" pitchFamily="2" charset="2"/>
              <a:buChar char="v"/>
            </a:pPr>
            <a:endParaRPr lang="it-IT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Nella maggioranza dei casi l’attacco si risolve spontaneamente entro</a:t>
            </a:r>
          </a:p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5   minuti con ripresa graduale</a:t>
            </a:r>
            <a:endParaRPr lang="it-IT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7499350" cy="6477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CONVULSIONI FEBBRILI/EPILESSIA: </a:t>
            </a:r>
            <a:br>
              <a:rPr lang="it-IT" alt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it-IT" altLang="it-IT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COSA FARE?</a:t>
            </a:r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>
          <a:xfrm>
            <a:off x="1071563" y="765175"/>
            <a:ext cx="8072437" cy="5929313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endParaRPr lang="it-IT" altLang="it-IT" sz="2000" b="1" dirty="0" smtClean="0"/>
          </a:p>
          <a:p>
            <a:pPr eaLnBrk="1" hangingPunct="1">
              <a:lnSpc>
                <a:spcPct val="115000"/>
              </a:lnSpc>
              <a:buFont typeface="Wingdings" pitchFamily="2" charset="2"/>
              <a:buChar char="ü"/>
              <a:defRPr/>
            </a:pPr>
            <a:r>
              <a:rPr lang="it-IT" altLang="it-IT" sz="2000" b="1" dirty="0" smtClean="0">
                <a:solidFill>
                  <a:srgbClr val="FF0000"/>
                </a:solidFill>
                <a:latin typeface="+mn-lt"/>
              </a:rPr>
              <a:t>Mantenere la calma</a:t>
            </a:r>
          </a:p>
          <a:p>
            <a:pPr eaLnBrk="1" hangingPunct="1">
              <a:lnSpc>
                <a:spcPct val="115000"/>
              </a:lnSpc>
              <a:buFont typeface="Wingdings" pitchFamily="2" charset="2"/>
              <a:buChar char="ü"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Chiedere aiuto, chiamare il </a:t>
            </a:r>
            <a:r>
              <a:rPr lang="it-IT" altLang="it-IT" sz="2000" b="1" dirty="0" smtClean="0">
                <a:solidFill>
                  <a:srgbClr val="FF0000"/>
                </a:solidFill>
                <a:latin typeface="+mn-lt"/>
              </a:rPr>
              <a:t>118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 e la </a:t>
            </a:r>
            <a:r>
              <a:rPr lang="it-IT" altLang="it-IT" sz="2000" b="1" dirty="0" smtClean="0">
                <a:solidFill>
                  <a:srgbClr val="FF0000"/>
                </a:solidFill>
                <a:latin typeface="+mn-lt"/>
              </a:rPr>
              <a:t>famiglia</a:t>
            </a:r>
          </a:p>
          <a:p>
            <a:pPr eaLnBrk="1" hangingPunct="1">
              <a:lnSpc>
                <a:spcPct val="115000"/>
              </a:lnSpc>
              <a:buFont typeface="Wingdings" pitchFamily="2" charset="2"/>
              <a:buChar char="ü"/>
              <a:defRPr/>
            </a:pPr>
            <a:r>
              <a:rPr lang="it-IT" altLang="it-IT" sz="2000" b="1" dirty="0" smtClean="0">
                <a:solidFill>
                  <a:srgbClr val="FF0000"/>
                </a:solidFill>
                <a:latin typeface="+mn-lt"/>
              </a:rPr>
              <a:t>Posizionare il bambino su un fianco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(anche su una superficie dura e rigida) in posizione laterale di sicurezza, con la bocca rivolta verso il basso in modo da favorire l’uscita della saliva per gravità.</a:t>
            </a:r>
          </a:p>
          <a:p>
            <a:pPr eaLnBrk="1" hangingPunct="1">
              <a:lnSpc>
                <a:spcPct val="115000"/>
              </a:lnSpc>
              <a:buFont typeface="Wingdings" pitchFamily="2" charset="2"/>
              <a:buChar char="ü"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 Allontanare ogni oggetto pericoloso che sia vicino al bambino e non bloccare i suoi movimenti, non forzare l’apertura della bocca </a:t>
            </a:r>
          </a:p>
          <a:p>
            <a:pPr eaLnBrk="1" hangingPunct="1">
              <a:lnSpc>
                <a:spcPct val="115000"/>
              </a:lnSpc>
              <a:buFont typeface="Wingdings" pitchFamily="2" charset="2"/>
              <a:buChar char="ü"/>
              <a:defRPr/>
            </a:pPr>
            <a:r>
              <a:rPr lang="it-IT" altLang="it-IT" sz="2000" b="1" dirty="0" smtClean="0">
                <a:solidFill>
                  <a:srgbClr val="FF0000"/>
                </a:solidFill>
                <a:latin typeface="+mn-lt"/>
              </a:rPr>
              <a:t>Registrare l’inizio della crisi, la sua durata e come si è presentata</a:t>
            </a:r>
          </a:p>
          <a:p>
            <a:pPr eaLnBrk="1" hangingPunct="1">
              <a:lnSpc>
                <a:spcPct val="115000"/>
              </a:lnSpc>
              <a:buFont typeface="Wingdings" pitchFamily="2" charset="2"/>
              <a:buChar char="ü"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Allentare i vestiti stretti al collo e in vita, togliere gli occhiali ( se il bambino li porta) </a:t>
            </a:r>
          </a:p>
          <a:p>
            <a:pPr eaLnBrk="1" hangingPunct="1">
              <a:lnSpc>
                <a:spcPct val="115000"/>
              </a:lnSpc>
              <a:buFont typeface="Wingdings" pitchFamily="2" charset="2"/>
              <a:buChar char="ü"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Se c’è l’autorizzazione medica</a:t>
            </a:r>
            <a:r>
              <a:rPr lang="it-IT" altLang="it-IT" sz="200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it-IT" altLang="it-IT" sz="2000" b="1" dirty="0" smtClean="0">
                <a:solidFill>
                  <a:srgbClr val="FF0000"/>
                </a:solidFill>
                <a:latin typeface="+mn-lt"/>
              </a:rPr>
              <a:t>somministrare il farmaco specifico prescritto 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seguendo le indicazioni fornite dal medico.</a:t>
            </a:r>
          </a:p>
          <a:p>
            <a:pPr eaLnBrk="1" hangingPunct="1">
              <a:lnSpc>
                <a:spcPct val="115000"/>
              </a:lnSpc>
              <a:defRPr/>
            </a:pPr>
            <a:endParaRPr lang="it-IT" altLang="it-IT" sz="2000" dirty="0" smtClean="0"/>
          </a:p>
          <a:p>
            <a:pPr eaLnBrk="1" hangingPunct="1">
              <a:lnSpc>
                <a:spcPct val="115000"/>
              </a:lnSpc>
              <a:defRPr/>
            </a:pPr>
            <a:endParaRPr lang="it-IT" alt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1295400" y="188913"/>
            <a:ext cx="7848600" cy="936625"/>
          </a:xfrm>
        </p:spPr>
        <p:txBody>
          <a:bodyPr/>
          <a:lstStyle/>
          <a:p>
            <a:pPr algn="l">
              <a:defRPr/>
            </a:pPr>
            <a:r>
              <a:rPr lang="it-IT" altLang="it-IT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Posizione laterale di sicurezza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l="26279" t="27847" r="9344" b="17593"/>
          <a:stretch>
            <a:fillRect/>
          </a:stretch>
        </p:blipFill>
        <p:spPr bwMode="auto">
          <a:xfrm>
            <a:off x="1331913" y="1412875"/>
            <a:ext cx="7488237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52928" cy="733768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TRATTAMENTO DELLE CRISI EPILETTICHE/CONVULSIONI FEBBRILI</a:t>
            </a:r>
            <a:endParaRPr lang="it-IT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llout con freccia in giù 4"/>
          <p:cNvSpPr/>
          <p:nvPr/>
        </p:nvSpPr>
        <p:spPr>
          <a:xfrm>
            <a:off x="2771800" y="1268760"/>
            <a:ext cx="3214710" cy="115212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1° episodio</a:t>
            </a:r>
            <a:endParaRPr lang="it-IT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000364" y="2500306"/>
            <a:ext cx="26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Attivare gli addetti di PS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AutoShape 3" descr="Risultati immagini per 118"/>
          <p:cNvSpPr>
            <a:spLocks noChangeAspect="1" noChangeArrowheads="1"/>
          </p:cNvSpPr>
          <p:nvPr/>
        </p:nvSpPr>
        <p:spPr bwMode="auto">
          <a:xfrm>
            <a:off x="155575" y="-868363"/>
            <a:ext cx="2638425" cy="18192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Freccia in giù 11"/>
          <p:cNvSpPr/>
          <p:nvPr/>
        </p:nvSpPr>
        <p:spPr>
          <a:xfrm>
            <a:off x="4286248" y="300037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1928794" y="5715016"/>
            <a:ext cx="5297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AVVISARE I GENITORI</a:t>
            </a:r>
            <a:endParaRPr lang="it-IT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643314"/>
            <a:ext cx="1224136" cy="84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Freccia a destra 23"/>
          <p:cNvSpPr/>
          <p:nvPr/>
        </p:nvSpPr>
        <p:spPr>
          <a:xfrm rot="5400000">
            <a:off x="4070794" y="500177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63080" y="404664"/>
            <a:ext cx="8280920" cy="6009531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it-IT" sz="3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SIGNIFICATO </a:t>
            </a:r>
            <a:r>
              <a:rPr lang="it-IT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EMERGENZA E URGENZA</a:t>
            </a:r>
            <a:endParaRPr lang="it-IT" sz="3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>
                <a:solidFill>
                  <a:srgbClr val="0070C0"/>
                </a:solidFill>
              </a:rPr>
              <a:t>    </a:t>
            </a: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EMERGENZA : </a:t>
            </a:r>
          </a:p>
          <a:p>
            <a:pPr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situazione imprevista o improvvisa che richiede un intervento immediato, non differibile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Shock anafilattico, 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Coma ipoglicemico ( perdita di coscienza per grave ipoglicemia)</a:t>
            </a: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it-IT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URGENZA : </a:t>
            </a:r>
          </a:p>
          <a:p>
            <a:pPr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situazione imprevista o improvvisa che richiede un intervento entro breve tempo (qualche minuto)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Crisi convulsiva (convulsione febbrile e crisi epilettica)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Accesso asmatico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llout con freccia in giù 5"/>
          <p:cNvSpPr/>
          <p:nvPr/>
        </p:nvSpPr>
        <p:spPr>
          <a:xfrm>
            <a:off x="2428860" y="357166"/>
            <a:ext cx="3929090" cy="1439020"/>
          </a:xfrm>
          <a:prstGeom prst="downArrow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Patologia conosciuta  con prescrizione farmaco</a:t>
            </a:r>
            <a:endParaRPr lang="it-IT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00298" y="1857364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Somministrare il farmaco  per via</a:t>
            </a:r>
          </a:p>
          <a:p>
            <a:pPr algn="ctr"/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orale o rettale</a:t>
            </a:r>
            <a:endParaRPr lang="it-IT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857496"/>
            <a:ext cx="1571636" cy="87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71462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2786050" y="4357694"/>
            <a:ext cx="3442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Attivare gli addetti di PS</a:t>
            </a:r>
            <a:endParaRPr lang="it-IT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929198"/>
            <a:ext cx="1224136" cy="84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2214546" y="5929330"/>
            <a:ext cx="4734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AVVISARE I GENITORI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reccia in giù 14"/>
          <p:cNvSpPr/>
          <p:nvPr/>
        </p:nvSpPr>
        <p:spPr>
          <a:xfrm>
            <a:off x="4214810" y="2643182"/>
            <a:ext cx="357190" cy="35719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16"/>
          <p:cNvSpPr/>
          <p:nvPr/>
        </p:nvSpPr>
        <p:spPr>
          <a:xfrm>
            <a:off x="4214810" y="3857628"/>
            <a:ext cx="357190" cy="35719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5496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CHIAMIAMO IL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118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D:\IMMAGINI PER SCUOLE\Chiamata 118 pri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1"/>
            <a:ext cx="6912768" cy="489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Epilessia / Convulsioni febbrili</a:t>
            </a:r>
            <a:endParaRPr lang="it-IT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8064" y="1628800"/>
            <a:ext cx="34948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971600" y="2420888"/>
            <a:ext cx="4104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Microclisteri di </a:t>
            </a:r>
            <a:r>
              <a:rPr lang="it-IT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Diazepam</a:t>
            </a: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MICROPAM®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pronti all’uso in 2 dosaggi: </a:t>
            </a:r>
          </a:p>
          <a:p>
            <a:endParaRPr lang="it-IT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 5 mg (bambino &lt; 3 anni)</a:t>
            </a:r>
          </a:p>
          <a:p>
            <a:pPr>
              <a:buFont typeface="Wingdings" pitchFamily="2" charset="2"/>
              <a:buChar char="v"/>
            </a:pP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 10 mg (bambino &gt; 3 anni)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7920880" cy="96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95536" y="1844824"/>
            <a:ext cx="8260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CONSERVAZIONE</a:t>
            </a:r>
          </a:p>
          <a:p>
            <a:pPr lvl="1"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Conservare a temperatura inferiore ai 25° C</a:t>
            </a:r>
          </a:p>
          <a:p>
            <a:pPr lvl="1"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Dopo l’apertura della confezione di alluminio ,conservare a          </a:t>
            </a:r>
          </a:p>
          <a:p>
            <a:pPr lvl="1"/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temperatura inferiore  ai 15°C</a:t>
            </a:r>
          </a:p>
          <a:p>
            <a:pPr lvl="1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4077072"/>
            <a:ext cx="819378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CONSIGLIO PRATICO</a:t>
            </a:r>
          </a:p>
          <a:p>
            <a:pPr lvl="1">
              <a:buFont typeface="Wingdings" pitchFamily="2" charset="2"/>
              <a:buChar char="v"/>
            </a:pP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Tenere sempre a disposizione 2 flaconcini , nel caso in cui la prima</a:t>
            </a:r>
          </a:p>
          <a:p>
            <a:pPr lvl="1"/>
            <a:r>
              <a:rPr lang="it-IT" b="1" dirty="0" smtClean="0">
                <a:solidFill>
                  <a:srgbClr val="002060"/>
                </a:solidFill>
              </a:rPr>
              <a:t>    dose fosse espulsa  o vi fosse una fuoriuscita accidentale della prima</a:t>
            </a:r>
          </a:p>
          <a:p>
            <a:pPr lvl="1"/>
            <a:r>
              <a:rPr lang="it-IT" b="1" dirty="0" smtClean="0">
                <a:solidFill>
                  <a:srgbClr val="002060"/>
                </a:solidFill>
              </a:rPr>
              <a:t>    somministrazione </a:t>
            </a:r>
            <a:endParaRPr lang="it-IT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866360"/>
          </a:xfrm>
        </p:spPr>
        <p:txBody>
          <a:bodyPr>
            <a:normAutofit fontScale="90000"/>
          </a:bodyPr>
          <a:lstStyle/>
          <a:p>
            <a:r>
              <a:rPr lang="it-IT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TRATTAMENTO DELLE CRISI</a:t>
            </a:r>
            <a:endParaRPr lang="it-IT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E:\IMMAGINI PER SCUOLE\micropam glob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696744" cy="469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76672"/>
            <a:ext cx="6767338" cy="432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043608" y="5013176"/>
            <a:ext cx="71817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Rimuovere la capsula di chiusura ruotandola </a:t>
            </a:r>
          </a:p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delicatamente 2-3 volte senza strappare. </a:t>
            </a:r>
          </a:p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Ungere il beccuccio</a:t>
            </a:r>
            <a:endParaRPr lang="it-IT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71374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043608" y="4797152"/>
            <a:ext cx="70736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Mettere l’alunno in posizione laterale. Nel caso di un</a:t>
            </a:r>
          </a:p>
          <a:p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bambino piccolo si può mettere in posizione prona </a:t>
            </a:r>
          </a:p>
          <a:p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un cuscino sotto l’addome, oppure posizionarlo </a:t>
            </a:r>
          </a:p>
          <a:p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disteso sulle ginocchia</a:t>
            </a:r>
            <a:endParaRPr lang="it-IT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661670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717032"/>
            <a:ext cx="6634163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768752" cy="414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39552" y="4509120"/>
            <a:ext cx="84858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Inserire il beccuccio fino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metà della lunghezza  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nei bambini</a:t>
            </a:r>
          </a:p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&lt; a 3 anni e per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l’intera lunghezza 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del beccuccio in quelli di età </a:t>
            </a:r>
          </a:p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superiore. Una volta inserito il beccuccio nell’ano, vuotare il </a:t>
            </a:r>
          </a:p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microclistere premendo tra il pollice e l’indice</a:t>
            </a:r>
            <a:endParaRPr lang="it-IT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737225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755576" y="4509120"/>
            <a:ext cx="8108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Estrarre il beccuccio dall’ano tenendo sempre schiacciato il  </a:t>
            </a:r>
          </a:p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microclistere. Tenere stretti i glutei per alcuni istanti per </a:t>
            </a:r>
          </a:p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Evitare la fuoriuscita della soluzione</a:t>
            </a:r>
            <a:endParaRPr lang="it-IT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Farmaci in ambiente scolasti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somministrazione di farmaci a scuola, richiede, per  legge, il certificato di autorizzazione</a:t>
            </a:r>
          </a:p>
          <a:p>
            <a:endParaRPr lang="it-IT" sz="16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1600" b="1" i="1" dirty="0" smtClean="0"/>
              <a:t>Linee guida per la somministrazione di farmaci in orario scolastico</a:t>
            </a:r>
          </a:p>
          <a:p>
            <a:pPr>
              <a:buNone/>
            </a:pPr>
            <a:r>
              <a:rPr lang="it-IT" sz="1600" b="1" i="1" dirty="0" smtClean="0"/>
              <a:t>        (Ministeri Istruzione e Salute 25/11/05)</a:t>
            </a:r>
          </a:p>
          <a:p>
            <a:r>
              <a:rPr lang="it-IT" sz="1600" b="1" i="1" dirty="0" smtClean="0"/>
              <a:t>Protocollo Provinciale per la somministrazione di farmaci in contesti extra-familiari, educativi, scolastici o formativi MAGGIO 2013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92696"/>
            <a:ext cx="4738687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043608" y="4437112"/>
            <a:ext cx="7647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 presenza di un residuo di soluzione nel microclistere</a:t>
            </a:r>
          </a:p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è normale; la dose somministrata è ugualmente corretta.</a:t>
            </a:r>
            <a:endParaRPr lang="it-IT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76672"/>
            <a:ext cx="5113337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975" y="3573016"/>
            <a:ext cx="502602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5586" y="1124744"/>
            <a:ext cx="39372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BUCCOLAM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(</a:t>
            </a:r>
            <a:r>
              <a:rPr lang="it-IT" dirty="0" err="1" smtClean="0">
                <a:solidFill>
                  <a:srgbClr val="002060"/>
                </a:solidFill>
              </a:rPr>
              <a:t>Midazolam-soluzione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oromucosale</a:t>
            </a:r>
            <a:r>
              <a:rPr lang="it-IT" dirty="0" smtClean="0">
                <a:solidFill>
                  <a:srgbClr val="002060"/>
                </a:solidFill>
              </a:rPr>
              <a:t>)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2132856"/>
            <a:ext cx="3923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dirty="0" smtClean="0"/>
              <a:t> </a:t>
            </a:r>
            <a:r>
              <a:rPr lang="it-IT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Sono disponibili differenti dosaggi</a:t>
            </a:r>
          </a:p>
          <a:p>
            <a:r>
              <a:rPr lang="it-IT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base al peso ed all’età del bambino</a:t>
            </a: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Nella scatola vi  è una confezione </a:t>
            </a:r>
          </a:p>
          <a:p>
            <a:r>
              <a:rPr lang="it-IT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cilindrica contenente 4 siringhe </a:t>
            </a:r>
            <a:r>
              <a:rPr lang="it-IT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pre-</a:t>
            </a:r>
            <a:r>
              <a:rPr lang="it-IT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riempite da stappare al momento dell’estrazione;</a:t>
            </a: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 farmaco NON va conservato in frigorifero</a:t>
            </a:r>
          </a:p>
          <a:p>
            <a:endParaRPr lang="it-IT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Prima della somministrazione accertarsi che sia il giusto farmaco, la giusta dose e controllare la data di scadenza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2708920"/>
            <a:ext cx="3672328" cy="3888344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2708920"/>
            <a:ext cx="3528392" cy="3888432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4" name="CasellaDiTesto 3"/>
          <p:cNvSpPr txBox="1"/>
          <p:nvPr/>
        </p:nvSpPr>
        <p:spPr>
          <a:xfrm>
            <a:off x="1259632" y="1268760"/>
            <a:ext cx="117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FASE 1</a:t>
            </a:r>
            <a:endParaRPr lang="it-IT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1628800"/>
            <a:ext cx="387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Rimuovere il sigillo ed  estrarre la 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Siringa dal tubo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084168" y="1268760"/>
            <a:ext cx="1179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FASE 2</a:t>
            </a:r>
            <a:endParaRPr lang="it-IT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004048" y="1700808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Rimuovere cappuccio rosso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914400" y="116632"/>
            <a:ext cx="8229600" cy="8663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SOMMINISTRAZIONE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8746435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619672" y="47667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3200" b="1" cap="all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APERTURA DELLA SIRINGA</a:t>
            </a:r>
            <a:endParaRPr lang="it-IT" sz="3200" b="1" cap="all" dirty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619672" y="2348880"/>
            <a:ext cx="2231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CORRETTO</a:t>
            </a:r>
            <a:endParaRPr lang="it-IT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64088" y="2348880"/>
            <a:ext cx="22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SBAGLIATO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8788" y="3573016"/>
            <a:ext cx="3304442" cy="17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2952328" cy="187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4355976" y="1124744"/>
            <a:ext cx="43797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ASCIUGARE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l’eventuale presenza 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di saliva</a:t>
            </a:r>
          </a:p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INCLINARE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 testa del bambino dal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lato in cui si somministra il farmaco</a:t>
            </a:r>
          </a:p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PIZZICARE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 guancia tra pollice ed 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indice,tirare indietro delicatamente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3212976"/>
            <a:ext cx="5040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INSERIRE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la punta della siringa tra la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guancia e la gengiva inferiore</a:t>
            </a:r>
          </a:p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SOMMINISTRARE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lentamente metà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dose da una parte e metà dose dall’altra,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oppure in caso di rilevante scialorrea da 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un lato della bocca , somministrare l’intera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dose nella guancia opposta</a:t>
            </a:r>
          </a:p>
          <a:p>
            <a:pPr>
              <a:buFont typeface="Wingdings" pitchFamily="2" charset="2"/>
              <a:buChar char="v"/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MASSAGGIARE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 guancia per aumentare</a:t>
            </a:r>
          </a:p>
          <a:p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la superficie di assorbimento del farmaco </a:t>
            </a:r>
          </a:p>
          <a:p>
            <a:endParaRPr lang="it-IT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79712" y="332656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SOMMINISTRAZIONE</a:t>
            </a:r>
            <a:endParaRPr lang="it-IT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IMMAGINI PER SCUOLE\illustrazione_principale CRISI EPILETT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620000" cy="428625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691680" y="260648"/>
            <a:ext cx="57234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Norme di pronto intervento in</a:t>
            </a:r>
          </a:p>
          <a:p>
            <a:pPr algn="ctr"/>
            <a:r>
              <a:rPr lang="it-IT" sz="2400" b="1" cap="all" dirty="0" smtClean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caso di crisi epilettica</a:t>
            </a:r>
            <a:endParaRPr lang="it-IT" sz="2400" b="1" cap="all" spc="0" dirty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2411760" y="260648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it-IT" sz="4000" b="1" cap="all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RIASSUMENDO</a:t>
            </a:r>
            <a:endParaRPr lang="it-IT" sz="4000" b="1" cap="all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50336"/>
          </a:xfrm>
        </p:spPr>
        <p:txBody>
          <a:bodyPr>
            <a:noAutofit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ATTENZIONE</a:t>
            </a:r>
            <a:endParaRPr lang="it-IT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6368" y="1412776"/>
            <a:ext cx="8517632" cy="475252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Nel caso di crisi epilettica in un bambino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segnalato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come affetto da epilessia, è necessario ed urgente attivare il 118</a:t>
            </a:r>
          </a:p>
          <a:p>
            <a:pPr>
              <a:buFont typeface="Wingdings" pitchFamily="2" charset="2"/>
              <a:buChar char="v"/>
            </a:pP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Anche  se si ha a disposizione il farmaco rettale od orale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è appropriato 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utilizzarlo senza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l’autorizzazione</a:t>
            </a:r>
            <a:endParaRPr lang="it-IT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Font typeface="Wingdings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Seguire le istruzioni fornite dalla centrale        </a:t>
            </a:r>
          </a:p>
          <a:p>
            <a:pPr>
              <a:buNone/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operativa</a:t>
            </a:r>
            <a:endParaRPr lang="it-IT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D:\IMMAGINI PER SCUOLE\ambulanza di cor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04864"/>
            <a:ext cx="1358638" cy="1017667"/>
          </a:xfrm>
          <a:prstGeom prst="rect">
            <a:avLst/>
          </a:prstGeom>
          <a:noFill/>
        </p:spPr>
      </p:pic>
      <p:pic>
        <p:nvPicPr>
          <p:cNvPr id="7173" name="Picture 5" descr="D:\IMMAGINI PER SCUOLE\micropam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05064"/>
            <a:ext cx="865235" cy="1152128"/>
          </a:xfrm>
          <a:prstGeom prst="rect">
            <a:avLst/>
          </a:prstGeom>
          <a:noFill/>
        </p:spPr>
      </p:pic>
      <p:pic>
        <p:nvPicPr>
          <p:cNvPr id="7174" name="Picture 6" descr="D:\IMMAGINI PER SCUOLE\Centrale operativa 118 infermie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5445224"/>
            <a:ext cx="1835696" cy="1161621"/>
          </a:xfrm>
          <a:prstGeom prst="rect">
            <a:avLst/>
          </a:prstGeom>
          <a:noFill/>
        </p:spPr>
      </p:pic>
      <p:pic>
        <p:nvPicPr>
          <p:cNvPr id="1027" name="Picture 3" descr="D:\IMMAGINI PER SCUOLE\buccolam orale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933056"/>
            <a:ext cx="1947757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010376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INDICAZIONI PRATICHE PER IL PERSONALE SCOLASTICO</a:t>
            </a:r>
            <a:endParaRPr lang="it-IT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556792"/>
            <a:ext cx="8229600" cy="4032448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Sarà cura dell’insegnante scegliere per il bambino un banco  il più lontano possibile da oggetti pericolosi,  contro i quali , in caso di crisi potrebbe cadere e provocarsi lesioni. 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rischi maggiori sono legati al trauma che può avvenire cadendo a terra.</a:t>
            </a:r>
          </a:p>
          <a:p>
            <a:endParaRPr lang="it-IT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 il bambino dovrà fare delle scale sarà necessaria la presenza di qualcuno che possa proteggerlo in caso di eventuale crisi.</a:t>
            </a:r>
          </a:p>
          <a:p>
            <a:pPr>
              <a:buNone/>
            </a:pPr>
            <a:endParaRPr lang="it-IT" b="1" dirty="0"/>
          </a:p>
        </p:txBody>
      </p:sp>
      <p:pic>
        <p:nvPicPr>
          <p:cNvPr id="1026" name="Picture 2" descr="D:\IMMAGINI PER SCUOLE\bambini sui ban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068960"/>
            <a:ext cx="2315437" cy="1187215"/>
          </a:xfrm>
          <a:prstGeom prst="rect">
            <a:avLst/>
          </a:prstGeom>
          <a:noFill/>
        </p:spPr>
      </p:pic>
      <p:pic>
        <p:nvPicPr>
          <p:cNvPr id="1028" name="Picture 4" descr="D:\IMMAGINI PER SCUOLE\bambini che scendono sc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085184"/>
            <a:ext cx="2232248" cy="1635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LIST</a:t>
            </a:r>
            <a:br>
              <a:rPr lang="it-IT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EPILESSIA / CONVULSIONI FEBBRILI</a:t>
            </a:r>
            <a:endParaRPr lang="it-IT" sz="3200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844824"/>
            <a:ext cx="8568952" cy="438912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perdere la calma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Chiamare aiuto (è indispensabile essere almeno in 2)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Posizionare correttamente il bambino 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Recuperare rapidamente il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MICROPAM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 il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BUCCOLAM</a:t>
            </a: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e somministrarlo se occorre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Chiamare il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118</a:t>
            </a: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Avvisare i genitori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Rassicurare il bambino a crisi risolta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perdere la calma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75542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Certificato di autorizzazione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556792"/>
            <a:ext cx="8460432" cy="44644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 criteri per il rilascio della certificazione a scuola sono:</a:t>
            </a:r>
            <a:endParaRPr lang="it-IT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Assoluta necessità di somministrazione 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 orario scolastico</a:t>
            </a:r>
          </a:p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discrezionalità da parte di chi somministra il farmaco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 in relazione alla individuazione degli eventi in cui occorre somministrare il farmaco, né in relazione ai tempi, alla posologia,alle modalità di somministrazione e/o di conservazione</a:t>
            </a:r>
          </a:p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Fattibilità della somministrazione da parte di personale non sanitario adeguatamente formato</a:t>
            </a:r>
            <a:endParaRPr lang="it-IT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825553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9752" y="206084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IPOGLICEMIA IN DIABETE MELLITO </a:t>
            </a:r>
            <a:r>
              <a:rPr lang="it-IT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TIPO 1</a:t>
            </a:r>
            <a:endParaRPr lang="it-IT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it-IT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os’è il diabete?</a:t>
            </a:r>
            <a:endParaRPr lang="it-IT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83568" y="1844824"/>
            <a:ext cx="8229600" cy="4389120"/>
          </a:xfrm>
        </p:spPr>
        <p:txBody>
          <a:bodyPr/>
          <a:lstStyle/>
          <a:p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Il diabete è una malattia cronica caratterizzata da elevati livelli di zucchero nel sangue. (GLICEMIA)</a:t>
            </a:r>
          </a:p>
          <a:p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Gli zuccheri sono la principale fonte di energia del corpo umano</a:t>
            </a:r>
          </a:p>
          <a:p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 cellule del cervello utilizzano lo zucchero direttamente, mentre negli altri distretti corporei (muscoli, fegato, tessuto adiposo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ecc…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lo zucchero, per essere utilizzato, ha bisogno che nel sangue sia presente un ormone: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l’INSULINA</a:t>
            </a:r>
          </a:p>
          <a:p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Senza  l’azione dell’insulina, il glucosio si accumula nel sangue</a:t>
            </a:r>
            <a:endParaRPr lang="it-IT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67544" y="1196752"/>
            <a:ext cx="8280920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500 </a:t>
            </a:r>
            <a:r>
              <a:rPr lang="it-IT" b="1" dirty="0" err="1" smtClean="0">
                <a:solidFill>
                  <a:srgbClr val="002060"/>
                </a:solidFill>
              </a:rPr>
              <a:t>A.C.</a:t>
            </a:r>
            <a:r>
              <a:rPr lang="it-IT" b="1" dirty="0" smtClean="0">
                <a:solidFill>
                  <a:srgbClr val="002060"/>
                </a:solidFill>
              </a:rPr>
              <a:t>  Papiro di </a:t>
            </a:r>
            <a:r>
              <a:rPr lang="it-IT" b="1" dirty="0" err="1" smtClean="0">
                <a:solidFill>
                  <a:srgbClr val="002060"/>
                </a:solidFill>
              </a:rPr>
              <a:t>Erbers</a:t>
            </a:r>
            <a:r>
              <a:rPr lang="it-IT" b="1" dirty="0" smtClean="0">
                <a:solidFill>
                  <a:srgbClr val="002060"/>
                </a:solidFill>
              </a:rPr>
              <a:t> degli antichi Egizi fornisce rimedi  per l’eccessivo  bisogno di urinare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015208" y="3140968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5A8B25"/>
                </a:solidFill>
              </a:rPr>
              <a:t>20-200 D.C. </a:t>
            </a:r>
            <a:r>
              <a:rPr lang="it-IT" dirty="0" err="1" smtClean="0">
                <a:solidFill>
                  <a:srgbClr val="5A8B25"/>
                </a:solidFill>
              </a:rPr>
              <a:t>Areteo</a:t>
            </a:r>
            <a:r>
              <a:rPr lang="it-IT" dirty="0" smtClean="0">
                <a:solidFill>
                  <a:srgbClr val="5A8B25"/>
                </a:solidFill>
              </a:rPr>
              <a:t> di </a:t>
            </a:r>
            <a:r>
              <a:rPr lang="it-IT" dirty="0" err="1" smtClean="0">
                <a:solidFill>
                  <a:srgbClr val="5A8B25"/>
                </a:solidFill>
              </a:rPr>
              <a:t>Cappadocia</a:t>
            </a:r>
            <a:r>
              <a:rPr lang="it-IT" dirty="0" smtClean="0">
                <a:solidFill>
                  <a:srgbClr val="5A8B25"/>
                </a:solidFill>
              </a:rPr>
              <a:t> scrisse un trattato “Sul Diabete”</a:t>
            </a:r>
          </a:p>
          <a:p>
            <a:r>
              <a:rPr lang="it-IT" dirty="0" smtClean="0">
                <a:solidFill>
                  <a:srgbClr val="5A8B25"/>
                </a:solidFill>
              </a:rPr>
              <a:t> sintetizzando le conoscenze dell’antichità classica greca e romana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51520" y="407707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 err="1" smtClean="0">
                <a:solidFill>
                  <a:srgbClr val="0070C0"/>
                </a:solidFill>
              </a:rPr>
              <a:t>Giovan</a:t>
            </a:r>
            <a:r>
              <a:rPr lang="it-IT" u="sng" dirty="0" smtClean="0">
                <a:solidFill>
                  <a:srgbClr val="0070C0"/>
                </a:solidFill>
              </a:rPr>
              <a:t> Battista </a:t>
            </a:r>
            <a:r>
              <a:rPr lang="it-IT" u="sng" dirty="0" err="1" smtClean="0">
                <a:solidFill>
                  <a:srgbClr val="0070C0"/>
                </a:solidFill>
              </a:rPr>
              <a:t>Morgagni</a:t>
            </a:r>
            <a:r>
              <a:rPr lang="it-IT" u="sng" dirty="0" smtClean="0">
                <a:solidFill>
                  <a:srgbClr val="0070C0"/>
                </a:solidFill>
              </a:rPr>
              <a:t> (1682-1771) scrisse vari capitoli sulla malattia diabetica. Con grande intuito scientifico scrisse “</a:t>
            </a:r>
            <a:r>
              <a:rPr lang="it-IT" b="1" u="sng" dirty="0" smtClean="0">
                <a:solidFill>
                  <a:srgbClr val="0070C0"/>
                </a:solidFill>
              </a:rPr>
              <a:t>La causa (del diabete) non può essere una”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67544" y="494116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1889 D.C.   </a:t>
            </a:r>
            <a:r>
              <a:rPr lang="it-IT" dirty="0" err="1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Mehring</a:t>
            </a:r>
            <a:r>
              <a:rPr lang="it-IT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it-IT" dirty="0" err="1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Minkowski</a:t>
            </a:r>
            <a:r>
              <a:rPr lang="it-IT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indussero il DM nel cane asportando il pancreas.</a:t>
            </a:r>
          </a:p>
          <a:p>
            <a:endParaRPr lang="it-IT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scoperta di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Paul Langerhans </a:t>
            </a:r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 1869 di gruppi di cellule particolari, </a:t>
            </a:r>
          </a:p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sparse  come isole nel tessuto esocrino, era rimasta finora ignorata.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5798" y="5517232"/>
            <a:ext cx="1848202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D:\IMMAGINI PER SCUOLE\Areteo_di_Cappadoc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1380496" cy="1464163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2555776" y="260648"/>
            <a:ext cx="4574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DIABETE MELLITO</a:t>
            </a:r>
            <a:endParaRPr lang="it-IT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E:\IMMAGINI PER SCUOLE\papiro di Ebers 2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84784"/>
            <a:ext cx="2376264" cy="1666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83568" y="1069299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insulina</a:t>
            </a:r>
            <a:endParaRPr lang="it-IT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067944" y="5019563"/>
            <a:ext cx="4916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glucagone</a:t>
            </a:r>
            <a:endParaRPr lang="it-IT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D:\IMMAGINI PER SCUOLE\isola langerhan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609" y="2708920"/>
            <a:ext cx="3869340" cy="2456070"/>
          </a:xfrm>
          <a:prstGeom prst="rect">
            <a:avLst/>
          </a:prstGeom>
          <a:noFill/>
        </p:spPr>
      </p:pic>
      <p:pic>
        <p:nvPicPr>
          <p:cNvPr id="1027" name="Picture 3" descr="D:\IMMAGINI PER SCUOLE\Pancre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73488"/>
            <a:ext cx="3384376" cy="2056478"/>
          </a:xfrm>
          <a:prstGeom prst="rect">
            <a:avLst/>
          </a:prstGeom>
          <a:noFill/>
        </p:spPr>
      </p:pic>
      <p:pic>
        <p:nvPicPr>
          <p:cNvPr id="1028" name="Picture 4" descr="D:\IMMAGINI PER SCUOLE\molecola glucag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904293"/>
            <a:ext cx="1800200" cy="1800200"/>
          </a:xfrm>
          <a:prstGeom prst="rect">
            <a:avLst/>
          </a:prstGeom>
          <a:noFill/>
        </p:spPr>
      </p:pic>
      <p:pic>
        <p:nvPicPr>
          <p:cNvPr id="1029" name="Picture 5" descr="D:\IMMAGINI PER SCUOLE\insulina uma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6309" y="548680"/>
            <a:ext cx="1728192" cy="1767115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467544" y="1992629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L’INSULINA</a:t>
            </a:r>
            <a:r>
              <a:rPr lang="it-IT" b="1" dirty="0" smtClean="0">
                <a:solidFill>
                  <a:srgbClr val="002060"/>
                </a:solidFill>
              </a:rPr>
              <a:t> è secreta in risposta all’aumento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della concentrazione di glucosio nel sangue (glicemia)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923928" y="6058162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Il GLUCAGONE </a:t>
            </a:r>
            <a:r>
              <a:rPr lang="it-IT" b="1" dirty="0" smtClean="0">
                <a:solidFill>
                  <a:srgbClr val="002060"/>
                </a:solidFill>
              </a:rPr>
              <a:t>determina un aumento 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dello zucchero nel sangue</a:t>
            </a:r>
            <a:endParaRPr lang="it-I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9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IMMAGINI PER SCUOLE\4 scopritori insul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5076056" cy="3197256"/>
          </a:xfrm>
          <a:prstGeom prst="rect">
            <a:avLst/>
          </a:prstGeom>
          <a:noFill/>
        </p:spPr>
      </p:pic>
      <p:pic>
        <p:nvPicPr>
          <p:cNvPr id="4" name="Picture 2" descr="D:\IMMAGINI PER SCUOLE\scopritori insu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40683"/>
            <a:ext cx="4497369" cy="3020131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51520" y="4221088"/>
            <a:ext cx="41985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 Frederick Grant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Banting</a:t>
            </a:r>
            <a:endParaRPr lang="it-IT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Rickard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Macleod</a:t>
            </a:r>
            <a:endParaRPr lang="it-IT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Herbert Best</a:t>
            </a:r>
          </a:p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Bertrand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Collip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42959" y="1628800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insulina</a:t>
            </a:r>
            <a:endParaRPr lang="it-IT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844824"/>
            <a:ext cx="8229600" cy="438912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700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DIABETE MELLITO TIPO 1 (giovanile)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00000"/>
              </a:lnSpc>
              <a:spcBef>
                <a:spcPts val="700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Manca l’insulina.</a:t>
            </a:r>
            <a:r>
              <a:rPr lang="it-IT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700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Insorge bruscamente, soprattutto in giovane età, è legato ad una distruzione autoimmune, probabilmente dopo infezione virale, delle cellule del pancreas che producono insulina. </a:t>
            </a:r>
          </a:p>
          <a:p>
            <a:pPr algn="just">
              <a:lnSpc>
                <a:spcPct val="100000"/>
              </a:lnSpc>
              <a:spcBef>
                <a:spcPts val="700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70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Può essere curato solo con iniezioni di insulina</a:t>
            </a:r>
            <a:r>
              <a:rPr lang="it-IT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339752" y="332656"/>
            <a:ext cx="4574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DIABETE MELLITO</a:t>
            </a:r>
            <a:endParaRPr lang="it-IT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331641" y="260350"/>
            <a:ext cx="7355160" cy="647700"/>
          </a:xfrm>
        </p:spPr>
        <p:txBody>
          <a:bodyPr/>
          <a:lstStyle/>
          <a:p>
            <a:r>
              <a:rPr lang="it-IT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Ipoglicemia</a:t>
            </a:r>
            <a:r>
              <a:rPr lang="it-IT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4400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il vero pericolo</a:t>
            </a:r>
            <a:endParaRPr lang="it-IT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8003232" cy="565640"/>
          </a:xfrm>
        </p:spPr>
        <p:txBody>
          <a:bodyPr/>
          <a:lstStyle/>
          <a:p>
            <a:endParaRPr lang="it-IT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Si è in </a:t>
            </a:r>
            <a:r>
              <a:rPr lang="it-IT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ipoglicemia</a:t>
            </a:r>
            <a:r>
              <a:rPr lang="it-IT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meno di 70 mg/dl.</a:t>
            </a:r>
          </a:p>
          <a:p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683568" y="2348880"/>
            <a:ext cx="4040188" cy="3845720"/>
          </a:xfrm>
        </p:spPr>
        <p:txBody>
          <a:bodyPr>
            <a:normAutofit fontScale="92500" lnSpcReduction="10000"/>
          </a:bodyPr>
          <a:lstStyle/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Cause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19088" indent="-319088">
              <a:lnSpc>
                <a:spcPct val="100000"/>
              </a:lnSpc>
              <a:spcBef>
                <a:spcPts val="550"/>
              </a:spcBef>
              <a:buClrTx/>
              <a:buSzTx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Eccessiva somministrazione di insulina</a:t>
            </a:r>
          </a:p>
          <a:p>
            <a:pPr marL="319088" indent="-319088">
              <a:lnSpc>
                <a:spcPct val="100000"/>
              </a:lnSpc>
              <a:spcBef>
                <a:spcPts val="550"/>
              </a:spcBef>
              <a:buClrTx/>
              <a:buSzTx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Scarsa alimentazione</a:t>
            </a:r>
          </a:p>
          <a:p>
            <a:pPr marL="319088" indent="-319088">
              <a:lnSpc>
                <a:spcPct val="100000"/>
              </a:lnSpc>
              <a:spcBef>
                <a:spcPts val="550"/>
              </a:spcBef>
              <a:buClrTx/>
              <a:buSzTx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Ritardo nell’assunzione del pasto</a:t>
            </a:r>
          </a:p>
          <a:p>
            <a:pPr marL="319088" indent="-319088">
              <a:lnSpc>
                <a:spcPct val="100000"/>
              </a:lnSpc>
              <a:spcBef>
                <a:spcPts val="550"/>
              </a:spcBef>
              <a:buClrTx/>
              <a:buSzTx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Lavoro fisico/gioco eccessivo</a:t>
            </a:r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453786"/>
            <a:ext cx="4679570" cy="361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/>
          <p:cNvSpPr>
            <a:spLocks noGrp="1"/>
          </p:cNvSpPr>
          <p:nvPr>
            <p:ph type="title"/>
          </p:nvPr>
        </p:nvSpPr>
        <p:spPr>
          <a:xfrm>
            <a:off x="1116013" y="260350"/>
            <a:ext cx="8027987" cy="647700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IPOGLICEMIA: Due situazioni</a:t>
            </a:r>
          </a:p>
        </p:txBody>
      </p:sp>
      <p:sp>
        <p:nvSpPr>
          <p:cNvPr id="57347" name="Segnaposto contenuto 2"/>
          <p:cNvSpPr>
            <a:spLocks noGrp="1"/>
          </p:cNvSpPr>
          <p:nvPr>
            <p:ph idx="1"/>
          </p:nvPr>
        </p:nvSpPr>
        <p:spPr>
          <a:xfrm>
            <a:off x="1547813" y="1916113"/>
            <a:ext cx="7138987" cy="3846512"/>
          </a:xfrm>
        </p:spPr>
        <p:txBody>
          <a:bodyPr/>
          <a:lstStyle/>
          <a:p>
            <a:pPr marL="514350" indent="-514350">
              <a:buFont typeface="Lucida Sans" pitchFamily="34" charset="0"/>
              <a:buAutoNum type="arabicPeriod"/>
            </a:pPr>
            <a:r>
              <a:rPr lang="it-IT" sz="2800" b="1" smtClean="0">
                <a:solidFill>
                  <a:srgbClr val="002060"/>
                </a:solidFill>
              </a:rPr>
              <a:t>Ipoglicemia con bambino cosciente in grado di deglutire</a:t>
            </a:r>
          </a:p>
          <a:p>
            <a:pPr marL="514350" indent="-514350">
              <a:buFont typeface="Lucida Sans" pitchFamily="34" charset="0"/>
              <a:buAutoNum type="arabicPeriod"/>
            </a:pPr>
            <a:endParaRPr lang="it-IT" sz="2800" b="1" smtClean="0">
              <a:solidFill>
                <a:srgbClr val="002060"/>
              </a:solidFill>
            </a:endParaRPr>
          </a:p>
          <a:p>
            <a:pPr marL="514350" indent="-514350">
              <a:buFont typeface="Lucida Sans" pitchFamily="34" charset="0"/>
              <a:buAutoNum type="arabicPeriod"/>
            </a:pPr>
            <a:r>
              <a:rPr lang="it-IT" sz="2800" b="1" smtClean="0">
                <a:solidFill>
                  <a:srgbClr val="002060"/>
                </a:solidFill>
              </a:rPr>
              <a:t>Ipoglicemia grave con perdita di coscienza e impossibilità ad assumere alimenti/bevande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4929188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76872"/>
            <a:ext cx="2714644" cy="20880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348880"/>
            <a:ext cx="3107553" cy="20717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475656" y="332656"/>
            <a:ext cx="7138987" cy="647700"/>
          </a:xfrm>
        </p:spPr>
        <p:txBody>
          <a:bodyPr>
            <a:normAutofit fontScale="90000"/>
          </a:bodyPr>
          <a:lstStyle/>
          <a:p>
            <a:r>
              <a:rPr lang="it-IT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Ipoglicemia lieve</a:t>
            </a:r>
            <a:r>
              <a:rPr lang="it-IT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it-IT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it-IT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it-IT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cosa facciamo?</a:t>
            </a:r>
            <a:endParaRPr lang="it-IT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4869160"/>
            <a:ext cx="6558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Misuriamo subito la glicemia</a:t>
            </a:r>
            <a:endParaRPr lang="it-IT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3608" y="3140968"/>
            <a:ext cx="7488832" cy="266429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it-IT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it-IT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E’ IL CERTIFICATO CHE TUTELA IL PERSONALE CHE EFFETTUA LA SOMMINISTRAZIONE DEL FARMACO</a:t>
            </a:r>
            <a:endParaRPr lang="it-IT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692696"/>
            <a:ext cx="36928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FFC000"/>
                </a:solidFill>
                <a:latin typeface="+mn-lt"/>
              </a:rPr>
              <a:t>Dispositivi per la rilevazione della</a:t>
            </a:r>
            <a:br>
              <a:rPr lang="it-IT" sz="3600" dirty="0" smtClean="0">
                <a:solidFill>
                  <a:srgbClr val="FFC000"/>
                </a:solidFill>
                <a:latin typeface="+mn-lt"/>
              </a:rPr>
            </a:br>
            <a:r>
              <a:rPr lang="it-IT" sz="3600" dirty="0" smtClean="0">
                <a:solidFill>
                  <a:srgbClr val="FFC000"/>
                </a:solidFill>
                <a:latin typeface="+mn-lt"/>
              </a:rPr>
              <a:t>glicemia (sensori glicemici</a:t>
            </a:r>
            <a:r>
              <a:rPr lang="it-IT" sz="4000" dirty="0" smtClean="0">
                <a:solidFill>
                  <a:srgbClr val="FFC000"/>
                </a:solidFill>
                <a:latin typeface="+mn-lt"/>
              </a:rPr>
              <a:t>)</a:t>
            </a:r>
            <a:endParaRPr lang="it-IT" sz="40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060848"/>
            <a:ext cx="29241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509120"/>
            <a:ext cx="21907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365104"/>
            <a:ext cx="35528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755576" y="184482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000" dirty="0" smtClean="0">
                <a:solidFill>
                  <a:srgbClr val="002060"/>
                </a:solidFill>
              </a:rPr>
              <a:t> Sensore con enzima sottocutaneo</a:t>
            </a:r>
          </a:p>
          <a:p>
            <a:pPr>
              <a:buFont typeface="Wingdings" pitchFamily="2" charset="2"/>
              <a:buChar char="v"/>
            </a:pPr>
            <a:r>
              <a:rPr lang="it-IT" sz="2000" dirty="0" smtClean="0">
                <a:solidFill>
                  <a:srgbClr val="002060"/>
                </a:solidFill>
              </a:rPr>
              <a:t>  Trasmettitore e display</a:t>
            </a:r>
          </a:p>
          <a:p>
            <a:pPr>
              <a:buFont typeface="Wingdings" pitchFamily="2" charset="2"/>
              <a:buChar char="v"/>
            </a:pPr>
            <a:r>
              <a:rPr lang="it-IT" sz="2000" dirty="0" smtClean="0">
                <a:solidFill>
                  <a:srgbClr val="002060"/>
                </a:solidFill>
              </a:rPr>
              <a:t>  </a:t>
            </a:r>
            <a:r>
              <a:rPr lang="it-IT" sz="2000" dirty="0" err="1" smtClean="0">
                <a:solidFill>
                  <a:srgbClr val="002060"/>
                </a:solidFill>
              </a:rPr>
              <a:t>Lagtime</a:t>
            </a:r>
            <a:endParaRPr lang="it-IT" sz="20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it-IT" sz="2000" dirty="0" smtClean="0">
                <a:solidFill>
                  <a:srgbClr val="002060"/>
                </a:solidFill>
              </a:rPr>
              <a:t>  Possibilità di «condividere»</a:t>
            </a:r>
            <a:endParaRPr lang="it-IT" sz="2000" dirty="0">
              <a:solidFill>
                <a:srgbClr val="00206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89040"/>
            <a:ext cx="24669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400" dirty="0" smtClean="0">
                <a:solidFill>
                  <a:srgbClr val="FFC000"/>
                </a:solidFill>
              </a:rPr>
              <a:t>Freestyle Libre (Flash </a:t>
            </a:r>
            <a:r>
              <a:rPr lang="it-IT" sz="4400" dirty="0" err="1" smtClean="0">
                <a:solidFill>
                  <a:srgbClr val="FFC000"/>
                </a:solidFill>
              </a:rPr>
              <a:t>monitoring</a:t>
            </a:r>
            <a:r>
              <a:rPr lang="it-IT" sz="4400" dirty="0" smtClean="0">
                <a:solidFill>
                  <a:srgbClr val="FFC000"/>
                </a:solidFill>
              </a:rPr>
              <a:t>)</a:t>
            </a:r>
            <a:endParaRPr lang="it-IT" sz="4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996952"/>
            <a:ext cx="36385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365104"/>
            <a:ext cx="38957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844824"/>
            <a:ext cx="27622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792088"/>
          </a:xfrm>
        </p:spPr>
        <p:txBody>
          <a:bodyPr>
            <a:noAutofit/>
          </a:bodyPr>
          <a:lstStyle/>
          <a:p>
            <a:r>
              <a:rPr lang="it-IT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Ipoglicemia lieve</a:t>
            </a:r>
            <a:r>
              <a:rPr lang="it-IT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&lt; a 70 mg/dl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87624" y="1844824"/>
            <a:ext cx="7138987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SINTOMI</a:t>
            </a:r>
            <a:r>
              <a:rPr lang="it-IT" sz="2400" dirty="0" smtClean="0">
                <a:solidFill>
                  <a:srgbClr val="002060"/>
                </a:solidFill>
              </a:rPr>
              <a:t>: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fame, irrequietezza/irritabilità, debolezza, pallore,sudorazione fredda, vertigini, tachicardia, tremori</a:t>
            </a:r>
          </a:p>
          <a:p>
            <a:pPr>
              <a:buNone/>
            </a:pPr>
            <a:endParaRPr lang="it-IT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TRATTAMENTO: 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assumere dapprima acqua zuccherata, succo di frutta ,zolletta di zucchero o quant’altro riportato nella scheda del bambino, poi fargli assumere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carboidrati a lento assorbimento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quali pane, grissini fette biscottate, </a:t>
            </a:r>
            <a:r>
              <a:rPr lang="it-IT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crackers…</a:t>
            </a:r>
            <a:endParaRPr lang="it-IT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it-IT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			</a:t>
            </a:r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7062" y="5229200"/>
            <a:ext cx="2166938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1829" y="188640"/>
            <a:ext cx="1892171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01208"/>
            <a:ext cx="1582324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88640"/>
            <a:ext cx="1872208" cy="145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0"/>
            <a:ext cx="7873752" cy="1271024"/>
          </a:xfrm>
        </p:spPr>
        <p:txBody>
          <a:bodyPr>
            <a:noAutofit/>
          </a:bodyPr>
          <a:lstStyle/>
          <a:p>
            <a:pPr algn="ctr"/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glicemia è </a:t>
            </a:r>
            <a:r>
              <a:rPr 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&gt;40mg% 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</a:t>
            </a:r>
            <a:r>
              <a:rPr 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&lt;70mg% 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bambino cosciente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IMMAGINI PER SCUOLE\bambino beve succo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060848"/>
            <a:ext cx="2466975" cy="1847850"/>
          </a:xfrm>
          <a:prstGeom prst="rect">
            <a:avLst/>
          </a:prstGeom>
          <a:noFill/>
        </p:spPr>
      </p:pic>
      <p:pic>
        <p:nvPicPr>
          <p:cNvPr id="1027" name="Picture 3" descr="D:\IMMAGINI PER SCUOLE\zollette zucch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2647950" cy="1733550"/>
          </a:xfrm>
          <a:prstGeom prst="rect">
            <a:avLst/>
          </a:prstGeom>
          <a:noFill/>
        </p:spPr>
      </p:pic>
      <p:pic>
        <p:nvPicPr>
          <p:cNvPr id="1028" name="Picture 4" descr="D:\IMMAGINI PER SCUOLE\grissi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509120"/>
            <a:ext cx="2143125" cy="2143125"/>
          </a:xfrm>
          <a:prstGeom prst="rect">
            <a:avLst/>
          </a:prstGeom>
          <a:noFill/>
        </p:spPr>
      </p:pic>
      <p:pic>
        <p:nvPicPr>
          <p:cNvPr id="1029" name="Picture 5" descr="D:\IMMAGINI PER SCUOLE\cracke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212976"/>
            <a:ext cx="2619375" cy="1743075"/>
          </a:xfrm>
          <a:prstGeom prst="rect">
            <a:avLst/>
          </a:prstGeom>
          <a:noFill/>
        </p:spPr>
      </p:pic>
      <p:pic>
        <p:nvPicPr>
          <p:cNvPr id="1030" name="Picture 6" descr="D:\IMMAGINI PER SCUOLE\caramelle gommose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941168"/>
            <a:ext cx="2619375" cy="1743075"/>
          </a:xfrm>
          <a:prstGeom prst="rect">
            <a:avLst/>
          </a:prstGeom>
          <a:noFill/>
        </p:spPr>
      </p:pic>
      <p:pic>
        <p:nvPicPr>
          <p:cNvPr id="1031" name="Picture 7" descr="D:\IMMAGINI PER SCUOLE\biscotti mulino bian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149080"/>
            <a:ext cx="2466975" cy="1847850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3419872" y="1772816"/>
            <a:ext cx="2565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Gli diamo da 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mangiare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o da bere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794352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Ipoglicemia grave </a:t>
            </a:r>
            <a:r>
              <a:rPr lang="it-IT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(&lt; 30-40 mg/dl)</a:t>
            </a:r>
            <a:endParaRPr lang="it-IT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it-IT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E’ un evento raro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it-IT" sz="2800" b="1" dirty="0" smtClean="0">
              <a:solidFill>
                <a:srgbClr val="000000"/>
              </a:solidFill>
              <a:latin typeface="Tw Cen MT" charset="0"/>
            </a:endParaRPr>
          </a:p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arriva mai all’improvviso</a:t>
            </a:r>
            <a:r>
              <a:rPr lang="it-IT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 solo dopo che si sono trascurati o sottovalutati i segni precedenti senza intervenire.</a:t>
            </a:r>
          </a:p>
          <a:p>
            <a:pPr marL="319088" indent="-319088"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72009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Sintomi</a:t>
            </a:r>
            <a:r>
              <a:rPr lang="it-IT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legati alla carenza di glucosio nel cervello)</a:t>
            </a:r>
            <a:endParaRPr lang="it-IT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628800"/>
            <a:ext cx="8424936" cy="4525963"/>
          </a:xfrm>
        </p:spPr>
        <p:txBody>
          <a:bodyPr>
            <a:normAutofit/>
          </a:bodyPr>
          <a:lstStyle/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Difficoltà di concentrazione e coordinazione</a:t>
            </a:r>
          </a:p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Disturbi visivi</a:t>
            </a:r>
          </a:p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Difficoltà nel parlare e nel camminare</a:t>
            </a:r>
          </a:p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Confusione</a:t>
            </a:r>
          </a:p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Alterazione della personalità</a:t>
            </a:r>
          </a:p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Sonnolenza/torpore</a:t>
            </a:r>
          </a:p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Perdita di coscienza</a:t>
            </a:r>
          </a:p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Coma ipoglicemico</a:t>
            </a:r>
            <a:endParaRPr lang="it-IT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27200" lvl="3" indent="-215900">
              <a:lnSpc>
                <a:spcPct val="100000"/>
              </a:lnSpc>
              <a:spcBef>
                <a:spcPts val="40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Convulsioni</a:t>
            </a:r>
            <a:endParaRPr lang="it-IT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ccia a destra con strisce 4"/>
          <p:cNvSpPr/>
          <p:nvPr/>
        </p:nvSpPr>
        <p:spPr>
          <a:xfrm rot="5400000">
            <a:off x="-334256" y="3654736"/>
            <a:ext cx="4248472" cy="484632"/>
          </a:xfrm>
          <a:prstGeom prst="striped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LA GLICEMIA È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A 40 MG/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DL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Situazione 2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9064" y="1484784"/>
            <a:ext cx="8424936" cy="1440160"/>
          </a:xfrm>
        </p:spPr>
        <p:txBody>
          <a:bodyPr/>
          <a:lstStyle/>
          <a:p>
            <a:pPr marL="319088" indent="-319088" algn="ctr">
              <a:lnSpc>
                <a:spcPct val="100000"/>
              </a:lnSpc>
              <a:spcBef>
                <a:spcPts val="700"/>
              </a:spcBef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 è presente un’alterazione della coscienza</a:t>
            </a:r>
            <a:r>
              <a:rPr lang="it-IT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 non permetta la somministrazione di glucosio per bocca:</a:t>
            </a:r>
            <a:endParaRPr lang="it-IT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83568" y="2636912"/>
            <a:ext cx="8280920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088" indent="-319088" algn="just"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000" b="1" u="sng" dirty="0" smtClean="0">
                <a:solidFill>
                  <a:srgbClr val="C00000"/>
                </a:solidFill>
              </a:rPr>
              <a:t>Non è indispensabile misurare subito la glicemia, perché è più urgente la somministrazione della terapia</a:t>
            </a:r>
            <a:r>
              <a:rPr lang="it-IT" sz="2000" b="1" dirty="0" smtClean="0">
                <a:solidFill>
                  <a:srgbClr val="C00000"/>
                </a:solidFill>
              </a:rPr>
              <a:t> (</a:t>
            </a:r>
            <a:r>
              <a:rPr lang="it-IT" sz="2000" b="1" dirty="0" err="1" smtClean="0">
                <a:solidFill>
                  <a:srgbClr val="C00000"/>
                </a:solidFill>
              </a:rPr>
              <a:t>Glucagone</a:t>
            </a:r>
            <a:r>
              <a:rPr lang="it-IT" sz="2000" b="1" dirty="0" smtClean="0">
                <a:solidFill>
                  <a:srgbClr val="C00000"/>
                </a:solidFill>
              </a:rPr>
              <a:t>)</a:t>
            </a:r>
          </a:p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Chiedere l’aiuto di 1-2 colleghi. Uno resta con il ragazzo, uno va a prendere subito il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Glucagone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Nel più breve tempo possibile 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iniettare per via intramuscolare il </a:t>
            </a:r>
            <a:r>
              <a:rPr lang="it-IT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glucagone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Glucagen</a:t>
            </a:r>
            <a:r>
              <a:rPr lang="it-IT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Hypokit®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ormone che libera in circolo il glucosio dalle riserve epatiche, provoca l’aumento della glicemia e di conseguenza il ripristino dello stato di coscienza in 5-10’.</a:t>
            </a:r>
          </a:p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Dopo che il bambino ha ripreso adeguatamente conoscenza, somministrare zuccheri per bocca (come nell’ipoglicemia lieve)</a:t>
            </a:r>
            <a:endParaRPr lang="it-IT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22344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IMPORTANTE</a:t>
            </a:r>
            <a:endParaRPr lang="it-IT" sz="4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484784"/>
            <a:ext cx="8229600" cy="5112568"/>
          </a:xfrm>
        </p:spPr>
        <p:txBody>
          <a:bodyPr/>
          <a:lstStyle/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Nel bambino privo di sensi o con stato di coscienza compromesso 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tentare di somministrare liquidi per bocca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 fare l'iniezione di </a:t>
            </a:r>
            <a:r>
              <a:rPr lang="it-IT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glucagone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L’iniezione di </a:t>
            </a:r>
            <a:r>
              <a:rPr lang="it-IT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Glucagone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 fa danni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se anche il bambino non fosse in ipoglicemia, </a:t>
            </a:r>
            <a:r>
              <a:rPr lang="it-IT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 conseguente transitoria iperglicemia non può dare problemi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E’ molto più pericoloso rischiare di non trattare una vera ipoglicemia</a:t>
            </a: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Tx/>
              <a:buSzTx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it-IT" sz="12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Tx/>
              <a:buSz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it-IT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Complicanze neurologiche anche molto gravi</a:t>
            </a:r>
          </a:p>
          <a:p>
            <a:endParaRPr lang="it-IT" dirty="0"/>
          </a:p>
        </p:txBody>
      </p:sp>
      <p:sp>
        <p:nvSpPr>
          <p:cNvPr id="4" name="Freccia a destra 3"/>
          <p:cNvSpPr/>
          <p:nvPr/>
        </p:nvSpPr>
        <p:spPr>
          <a:xfrm>
            <a:off x="395536" y="5085184"/>
            <a:ext cx="720080" cy="43204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b="1" dirty="0" err="1" smtClean="0">
                <a:solidFill>
                  <a:srgbClr val="FF0000"/>
                </a:solidFill>
                <a:latin typeface="Tw Cen MT" charset="0"/>
              </a:rPr>
              <a:t>GlucaGen</a:t>
            </a:r>
            <a:r>
              <a:rPr lang="it-IT" sz="5400" b="1" dirty="0" smtClean="0">
                <a:solidFill>
                  <a:srgbClr val="FF0000"/>
                </a:solidFill>
                <a:latin typeface="Tw Cen MT" charset="0"/>
              </a:rPr>
              <a:t> </a:t>
            </a:r>
            <a:r>
              <a:rPr lang="it-IT" sz="5400" b="1" dirty="0" err="1" smtClean="0">
                <a:solidFill>
                  <a:srgbClr val="FF0000"/>
                </a:solidFill>
                <a:latin typeface="Tw Cen MT" charset="0"/>
              </a:rPr>
              <a:t>Hypokit®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5813824" cy="4389437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57188"/>
            <a:ext cx="7772400" cy="785812"/>
          </a:xfrm>
          <a:solidFill>
            <a:srgbClr val="008E4F"/>
          </a:solidFill>
        </p:spPr>
        <p:txBody>
          <a:bodyPr/>
          <a:lstStyle/>
          <a:p>
            <a:pPr eaLnBrk="1" hangingPunct="1">
              <a:defRPr/>
            </a:pPr>
            <a:r>
              <a:rPr lang="it-IT" alt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FARMACI A SCUOLA</a:t>
            </a:r>
          </a:p>
        </p:txBody>
      </p:sp>
      <p:sp>
        <p:nvSpPr>
          <p:cNvPr id="71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87450" y="1341438"/>
            <a:ext cx="7670800" cy="4886325"/>
          </a:xfrm>
        </p:spPr>
        <p:txBody>
          <a:bodyPr/>
          <a:lstStyle/>
          <a:p>
            <a:pPr eaLnBrk="1" hangingPunct="1">
              <a:defRPr/>
            </a:pPr>
            <a:endParaRPr lang="it-IT" altLang="it-IT" sz="24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</a:rPr>
              <a:t> L’autorizzazione è valida per tutto il ciclo scolastico salvo in caso di modifiche</a:t>
            </a:r>
          </a:p>
          <a:p>
            <a:pPr eaLnBrk="1" hangingPunct="1">
              <a:defRPr/>
            </a:pPr>
            <a:endParaRPr lang="it-IT" altLang="it-IT" sz="24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</a:rPr>
              <a:t>La terapia va garantita anche in caso di uscite dalla scuola,.</a:t>
            </a:r>
          </a:p>
          <a:p>
            <a:pPr eaLnBrk="1" hangingPunct="1">
              <a:defRPr/>
            </a:pPr>
            <a:endParaRPr lang="it-IT" altLang="it-IT" sz="24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</a:rPr>
              <a:t>Il dirigente scolastico può richiedere alla Pediatria Territoriale l’eventuale supporto  formativo in caso di particolare complessità</a:t>
            </a:r>
          </a:p>
        </p:txBody>
      </p:sp>
      <p:sp>
        <p:nvSpPr>
          <p:cNvPr id="7172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4C485F-0ECA-4255-A7BD-D70ABFD5289A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66360"/>
          </a:xfrm>
        </p:spPr>
        <p:txBody>
          <a:bodyPr/>
          <a:lstStyle/>
          <a:p>
            <a:pPr algn="ctr"/>
            <a:r>
              <a:rPr lang="it-IT" sz="4800" b="1" dirty="0" err="1" smtClean="0">
                <a:solidFill>
                  <a:srgbClr val="FF0000"/>
                </a:solidFill>
                <a:latin typeface="Tw Cen MT" charset="0"/>
              </a:rPr>
              <a:t>GlucaGen</a:t>
            </a:r>
            <a:r>
              <a:rPr lang="it-IT" sz="4800" b="1" dirty="0" smtClean="0">
                <a:solidFill>
                  <a:srgbClr val="FF0000"/>
                </a:solidFill>
                <a:latin typeface="Tw Cen MT" charset="0"/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  <a:latin typeface="Tw Cen MT" charset="0"/>
              </a:rPr>
              <a:t>Hypokit®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55576" y="1700808"/>
            <a:ext cx="8229600" cy="4623792"/>
          </a:xfrm>
        </p:spPr>
        <p:txBody>
          <a:bodyPr>
            <a:normAutofit fontScale="77500" lnSpcReduction="20000"/>
          </a:bodyPr>
          <a:lstStyle/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9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Principio attivo</a:t>
            </a:r>
            <a:r>
              <a:rPr lang="it-IT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863600" lvl="1" indent="-323850" algn="just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Glucagone</a:t>
            </a:r>
            <a:r>
              <a:rPr lang="it-IT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cloridrato da DNA ricombinante (ormone antagonista dell’insulina che agisce liberando i depositi di glicogeno dal fegato).</a:t>
            </a: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9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Dosaggio</a:t>
            </a:r>
            <a:r>
              <a:rPr lang="it-IT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295400" lvl="2" indent="-287338">
              <a:lnSpc>
                <a:spcPct val="100000"/>
              </a:lnSpc>
              <a:spcBef>
                <a:spcPts val="500"/>
              </a:spcBef>
              <a:buSzPct val="45000"/>
              <a:buFont typeface="StarSymbol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½ fiala per bambino </a:t>
            </a:r>
            <a:r>
              <a:rPr lang="it-IT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it-IT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kg o  &lt; 6-8 anni;</a:t>
            </a:r>
          </a:p>
          <a:p>
            <a:pPr marL="1295400" lvl="2" indent="-287338">
              <a:lnSpc>
                <a:spcPct val="100000"/>
              </a:lnSpc>
              <a:spcBef>
                <a:spcPts val="500"/>
              </a:spcBef>
              <a:buSzPct val="45000"/>
              <a:buFont typeface="StarSymbol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fiala per bambino &gt; 25 kg o  &gt; 6-8 anni.</a:t>
            </a: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9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Somministrazione</a:t>
            </a:r>
            <a:r>
              <a:rPr lang="it-IT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possibilmente iniezione intramuscolare nel deltoide (braccio) o coscia o gluteo; 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altrimenti </a:t>
            </a:r>
            <a:r>
              <a:rPr lang="it-IT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 bene tutto, anche sottocute o endovena!</a:t>
            </a:r>
          </a:p>
          <a:p>
            <a:pPr marL="319088" indent="-319088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9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Conservazione</a:t>
            </a:r>
            <a:r>
              <a:rPr lang="it-IT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frigo per 3 anni</a:t>
            </a:r>
          </a:p>
          <a:p>
            <a:pPr marL="863600" lvl="1" indent="-323850">
              <a:lnSpc>
                <a:spcPct val="100000"/>
              </a:lnSpc>
              <a:spcBef>
                <a:spcPts val="550"/>
              </a:spcBef>
              <a:buSzPct val="75000"/>
              <a:buFont typeface="StarSymbo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Fuori frigo (&lt; 25°C) per 1 anno e mezzo</a:t>
            </a:r>
            <a:endParaRPr lang="it-IT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908720"/>
            <a:ext cx="6272213" cy="410527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3275856" y="5373216"/>
            <a:ext cx="2400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Aprire la confezione</a:t>
            </a:r>
            <a:endParaRPr lang="it-IT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2925" y="836613"/>
            <a:ext cx="5495925" cy="3868737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559328" y="4941168"/>
            <a:ext cx="6153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Iniettare il diluente presente nella siringa nella fiala di </a:t>
            </a:r>
          </a:p>
          <a:p>
            <a:pPr algn="ctr"/>
            <a:r>
              <a:rPr lang="it-IT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Glucagen</a:t>
            </a: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polvere </a:t>
            </a:r>
            <a:endParaRPr lang="it-IT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588" y="765175"/>
            <a:ext cx="5672137" cy="39592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81922" name="AutoShape 2"/>
          <p:cNvSpPr>
            <a:spLocks noChangeArrowheads="1"/>
          </p:cNvSpPr>
          <p:nvPr/>
        </p:nvSpPr>
        <p:spPr bwMode="auto">
          <a:xfrm>
            <a:off x="1979712" y="5013177"/>
            <a:ext cx="6697712" cy="504056"/>
          </a:xfrm>
          <a:custGeom>
            <a:avLst/>
            <a:gdLst>
              <a:gd name="G0" fmla="*/ 15804 1 2"/>
              <a:gd name="G1" fmla="*/ 2793 1 2"/>
              <a:gd name="G2" fmla="+- 2793 0 0"/>
              <a:gd name="G3" fmla="+- 1580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5804" y="0"/>
                </a:lnTo>
                <a:lnTo>
                  <a:pt x="15804" y="2793"/>
                </a:lnTo>
                <a:lnTo>
                  <a:pt x="0" y="2793"/>
                </a:lnTo>
                <a:close/>
              </a:path>
            </a:pathLst>
          </a:custGeom>
          <a:solidFill>
            <a:srgbClr val="FAC09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it-IT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11560" y="4797152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Senza estrarre la siringa, agitare leggermente per</a:t>
            </a:r>
          </a:p>
          <a:p>
            <a:pPr algn="ctr"/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consentire alla polvere di sciogliersi e poi aspirare il liquido</a:t>
            </a:r>
            <a:endParaRPr lang="it-IT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476250"/>
            <a:ext cx="5326063" cy="3779838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1043608" y="4293096"/>
            <a:ext cx="77436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Espellere l’aria ed eseguire l’iniezione intramuscolare:</a:t>
            </a:r>
          </a:p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nella regione laterale della coscia o nella regione deltoidea del braccio</a:t>
            </a:r>
          </a:p>
          <a:p>
            <a:endParaRPr lang="it-IT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½ fiala per bambino &lt; 25 Kg o &lt;6-8 anni</a:t>
            </a:r>
          </a:p>
          <a:p>
            <a:r>
              <a:rPr lang="it-IT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fiala per bambino  &gt; 25Kg o  &gt;6-8 anni</a:t>
            </a:r>
          </a:p>
          <a:p>
            <a:endParaRPr lang="it-IT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Massaggiare la sede di iniezione</a:t>
            </a:r>
            <a:endParaRPr lang="it-IT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RIASSUMENDO</a:t>
            </a:r>
            <a:endParaRPr lang="it-IT" sz="4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556792"/>
            <a:ext cx="7138987" cy="4525963"/>
          </a:xfrm>
        </p:spPr>
        <p:txBody>
          <a:bodyPr/>
          <a:lstStyle/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Esordio diabete mellito tipo 1</a:t>
            </a:r>
          </a:p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Ricovero in ambiente ospedaliero dedicato</a:t>
            </a:r>
          </a:p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Dimissione e stesura di PAI personalizzato</a:t>
            </a:r>
          </a:p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Inserimento/reinserimento a scuola</a:t>
            </a:r>
          </a:p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Incontri di formazione /informazione del personale scolastico</a:t>
            </a:r>
          </a:p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Distribuzione del materiale informativo</a:t>
            </a:r>
            <a:endParaRPr lang="it-IT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inf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2011" y="2420888"/>
            <a:ext cx="2341989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27102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 PERSONALIZZATO</a:t>
            </a:r>
            <a:br>
              <a:rPr lang="it-IT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preparato dai genitori</a:t>
            </a:r>
            <a:endParaRPr lang="it-IT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D:\IMMAGINI PER SCUOLE\biscotti mulino bianc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916832"/>
            <a:ext cx="1656184" cy="1240539"/>
          </a:xfrm>
          <a:prstGeom prst="rect">
            <a:avLst/>
          </a:prstGeom>
          <a:noFill/>
        </p:spPr>
      </p:pic>
      <p:pic>
        <p:nvPicPr>
          <p:cNvPr id="22534" name="Picture 6" descr="D:\IMMAGINI PER SCUOLE\merend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157192"/>
            <a:ext cx="1920093" cy="1012865"/>
          </a:xfrm>
          <a:prstGeom prst="rect">
            <a:avLst/>
          </a:prstGeom>
          <a:noFill/>
        </p:spPr>
      </p:pic>
      <p:pic>
        <p:nvPicPr>
          <p:cNvPr id="22535" name="Picture 7" descr="D:\IMMAGINI PER SCUOLE\zollette zucche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085184"/>
            <a:ext cx="1763936" cy="1154807"/>
          </a:xfrm>
          <a:prstGeom prst="rect">
            <a:avLst/>
          </a:prstGeom>
          <a:noFill/>
        </p:spPr>
      </p:pic>
      <p:pic>
        <p:nvPicPr>
          <p:cNvPr id="22536" name="Picture 8" descr="D:\IMMAGINI PER SCUOLE\succhi frutta bri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132856"/>
            <a:ext cx="1872208" cy="1872208"/>
          </a:xfrm>
          <a:prstGeom prst="rect">
            <a:avLst/>
          </a:prstGeom>
          <a:noFill/>
        </p:spPr>
      </p:pic>
      <p:pic>
        <p:nvPicPr>
          <p:cNvPr id="22537" name="Picture 9" descr="D:\IMMAGINI PER SCUOLE\grissi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84540"/>
            <a:ext cx="1728192" cy="1728192"/>
          </a:xfrm>
          <a:prstGeom prst="rect">
            <a:avLst/>
          </a:prstGeom>
          <a:noFill/>
        </p:spPr>
      </p:pic>
      <p:pic>
        <p:nvPicPr>
          <p:cNvPr id="22538" name="Picture 10" descr="D:\IMMAGINI PER SCUOLE\crackers pacchettin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284984"/>
            <a:ext cx="2030554" cy="1351241"/>
          </a:xfrm>
          <a:prstGeom prst="rect">
            <a:avLst/>
          </a:prstGeom>
          <a:noFill/>
        </p:spPr>
      </p:pic>
      <p:pic>
        <p:nvPicPr>
          <p:cNvPr id="22539" name="Picture 11" descr="D:\IMMAGINI PER SCUOLE\scatol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1700808"/>
            <a:ext cx="2883708" cy="2501176"/>
          </a:xfrm>
          <a:prstGeom prst="rect">
            <a:avLst/>
          </a:prstGeom>
          <a:noFill/>
        </p:spPr>
      </p:pic>
      <p:pic>
        <p:nvPicPr>
          <p:cNvPr id="22540" name="Picture 12" descr="D:\IMMAGINI PER SCUOLE\glucometr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4725144"/>
            <a:ext cx="1575618" cy="1575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138987" cy="647700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non mangio,mangerò</a:t>
            </a:r>
            <a:endParaRPr lang="it-IT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="" xmlns:a16="http://schemas.microsoft.com/office/drawing/2014/main" id="{F992A4E7-34D1-432C-8B41-23BA2884E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4210" t="18868" r="16124" b="5598"/>
          <a:stretch/>
        </p:blipFill>
        <p:spPr>
          <a:xfrm>
            <a:off x="251520" y="2204864"/>
            <a:ext cx="7197218" cy="4389437"/>
          </a:xfrm>
          <a:prstGeom prst="rect">
            <a:avLst/>
          </a:prstGeom>
          <a:ln w="5715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magine 5" descr="mangiare insiem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7724" y="260648"/>
            <a:ext cx="2446276" cy="1832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370416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</a:rPr>
              <a:t>Depliant informativo </a:t>
            </a:r>
            <a:br>
              <a:rPr lang="it-IT" dirty="0" smtClean="0">
                <a:solidFill>
                  <a:srgbClr val="FFC000"/>
                </a:solidFill>
              </a:rPr>
            </a:br>
            <a:r>
              <a:rPr lang="it-IT" dirty="0" smtClean="0">
                <a:solidFill>
                  <a:srgbClr val="FFC000"/>
                </a:solidFill>
              </a:rPr>
              <a:t>diabete tipo 1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xmlns="" id="{9FF9789C-32D7-4C4F-8DBF-08CD8D4851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4928" t="18527" r="21292" b="8320"/>
          <a:stretch/>
        </p:blipFill>
        <p:spPr>
          <a:xfrm>
            <a:off x="91094" y="1988840"/>
            <a:ext cx="4415050" cy="337807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59D4F1DD-3E3D-4259-A9FF-5D2B0C77C8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25186" t="20247" r="21294" b="7819"/>
          <a:stretch/>
        </p:blipFill>
        <p:spPr>
          <a:xfrm>
            <a:off x="4587092" y="1988840"/>
            <a:ext cx="4476494" cy="338437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1" name="Rettangolo 10"/>
          <p:cNvSpPr/>
          <p:nvPr/>
        </p:nvSpPr>
        <p:spPr>
          <a:xfrm>
            <a:off x="6948264" y="5805264"/>
            <a:ext cx="16466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Dott. Elisabetta </a:t>
            </a:r>
            <a:r>
              <a:rPr lang="it-IT" sz="1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Tridapalli</a:t>
            </a:r>
            <a:endParaRPr lang="it-IT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4"/>
          <p:cNvSpPr>
            <a:spLocks noChangeArrowheads="1"/>
          </p:cNvSpPr>
          <p:nvPr/>
        </p:nvSpPr>
        <p:spPr bwMode="auto">
          <a:xfrm>
            <a:off x="3429000" y="152400"/>
            <a:ext cx="1655763" cy="1447800"/>
          </a:xfrm>
          <a:prstGeom prst="cloudCallout">
            <a:avLst>
              <a:gd name="adj1" fmla="val 12606"/>
              <a:gd name="adj2" fmla="val 7258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3565525" y="381000"/>
            <a:ext cx="15398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 u="sng"/>
              <a:t>DIABETE</a:t>
            </a:r>
            <a:r>
              <a:rPr lang="it-IT" sz="900"/>
              <a:t> </a:t>
            </a:r>
          </a:p>
          <a:p>
            <a:r>
              <a:rPr lang="it-IT" altLang="it-IT" sz="900"/>
              <a:t>E’ una malattia</a:t>
            </a:r>
          </a:p>
          <a:p>
            <a:r>
              <a:rPr lang="it-IT" altLang="it-IT" sz="900"/>
              <a:t> metabolica in cui, per</a:t>
            </a:r>
          </a:p>
          <a:p>
            <a:r>
              <a:rPr lang="it-IT" altLang="it-IT" sz="900"/>
              <a:t> carenza di INSULINA,</a:t>
            </a:r>
          </a:p>
          <a:p>
            <a:r>
              <a:rPr lang="it-IT" altLang="it-IT" sz="900"/>
              <a:t>si hanno valori elevati di GLICEMIA (zuccheri nel sangue)</a:t>
            </a:r>
          </a:p>
        </p:txBody>
      </p:sp>
      <p:sp>
        <p:nvSpPr>
          <p:cNvPr id="2052" name="AutoShape 6"/>
          <p:cNvSpPr>
            <a:spLocks noChangeArrowheads="1"/>
          </p:cNvSpPr>
          <p:nvPr/>
        </p:nvSpPr>
        <p:spPr bwMode="auto">
          <a:xfrm>
            <a:off x="6705600" y="1981200"/>
            <a:ext cx="2057400" cy="1143000"/>
          </a:xfrm>
          <a:prstGeom prst="cloudCallout">
            <a:avLst>
              <a:gd name="adj1" fmla="val -4319"/>
              <a:gd name="adj2" fmla="val 87500"/>
            </a:avLst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sp>
        <p:nvSpPr>
          <p:cNvPr id="2053" name="AutoShape 7"/>
          <p:cNvSpPr>
            <a:spLocks noChangeArrowheads="1"/>
          </p:cNvSpPr>
          <p:nvPr/>
        </p:nvSpPr>
        <p:spPr bwMode="auto">
          <a:xfrm>
            <a:off x="6262688" y="4071938"/>
            <a:ext cx="2667000" cy="1643062"/>
          </a:xfrm>
          <a:prstGeom prst="cloudCallout">
            <a:avLst>
              <a:gd name="adj1" fmla="val -51968"/>
              <a:gd name="adj2" fmla="val 89005"/>
            </a:avLst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sp>
        <p:nvSpPr>
          <p:cNvPr id="2054" name="AutoShape 8"/>
          <p:cNvSpPr>
            <a:spLocks noChangeArrowheads="1"/>
          </p:cNvSpPr>
          <p:nvPr/>
        </p:nvSpPr>
        <p:spPr bwMode="auto">
          <a:xfrm>
            <a:off x="6553200" y="0"/>
            <a:ext cx="2209800" cy="1376363"/>
          </a:xfrm>
          <a:prstGeom prst="cloudCallout">
            <a:avLst>
              <a:gd name="adj1" fmla="val -45259"/>
              <a:gd name="adj2" fmla="val 84718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sp>
        <p:nvSpPr>
          <p:cNvPr id="2055" name="AutoShape 4"/>
          <p:cNvSpPr>
            <a:spLocks noChangeArrowheads="1"/>
          </p:cNvSpPr>
          <p:nvPr/>
        </p:nvSpPr>
        <p:spPr bwMode="auto">
          <a:xfrm>
            <a:off x="152400" y="2895600"/>
            <a:ext cx="2295525" cy="2135188"/>
          </a:xfrm>
          <a:prstGeom prst="cloudCallout">
            <a:avLst>
              <a:gd name="adj1" fmla="val 1662"/>
              <a:gd name="adj2" fmla="val 67028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sp>
        <p:nvSpPr>
          <p:cNvPr id="2056" name="AutoShape 4"/>
          <p:cNvSpPr>
            <a:spLocks noChangeArrowheads="1"/>
          </p:cNvSpPr>
          <p:nvPr/>
        </p:nvSpPr>
        <p:spPr bwMode="auto">
          <a:xfrm>
            <a:off x="2428875" y="4214813"/>
            <a:ext cx="2362200" cy="2133600"/>
          </a:xfrm>
          <a:prstGeom prst="cloudCallout">
            <a:avLst>
              <a:gd name="adj1" fmla="val 54167"/>
              <a:gd name="adj2" fmla="val 61829"/>
            </a:avLst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pic>
        <p:nvPicPr>
          <p:cNvPr id="2057" name="Picture 21" descr="imagesZIRHKT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28956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 Box 25"/>
          <p:cNvSpPr txBox="1">
            <a:spLocks noChangeArrowheads="1"/>
          </p:cNvSpPr>
          <p:nvPr/>
        </p:nvSpPr>
        <p:spPr bwMode="auto">
          <a:xfrm>
            <a:off x="6858000" y="2209800"/>
            <a:ext cx="19478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900" u="sng"/>
              <a:t>MISURAZIONE GLICEMIA</a:t>
            </a:r>
          </a:p>
          <a:p>
            <a:r>
              <a:rPr lang="it-IT" sz="900"/>
              <a:t>Il bambino diabetico necessita  </a:t>
            </a:r>
          </a:p>
          <a:p>
            <a:r>
              <a:rPr lang="it-IT" sz="900"/>
              <a:t>di frequenti controlli della glicemia:</a:t>
            </a:r>
          </a:p>
          <a:p>
            <a:r>
              <a:rPr lang="it-IT" sz="900"/>
              <a:t>lo strumento utilizzato è il </a:t>
            </a:r>
          </a:p>
          <a:p>
            <a:r>
              <a:rPr lang="it-IT" sz="900"/>
              <a:t>glucometro</a:t>
            </a:r>
          </a:p>
        </p:txBody>
      </p:sp>
      <p:sp>
        <p:nvSpPr>
          <p:cNvPr id="2059" name="Text Box 26"/>
          <p:cNvSpPr txBox="1">
            <a:spLocks noChangeArrowheads="1"/>
          </p:cNvSpPr>
          <p:nvPr/>
        </p:nvSpPr>
        <p:spPr bwMode="auto">
          <a:xfrm>
            <a:off x="6437313" y="4429125"/>
            <a:ext cx="23495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 u="sng"/>
              <a:t>IPOGLICEMIA </a:t>
            </a:r>
            <a:r>
              <a:rPr lang="it-IT" sz="900"/>
              <a:t> quando i valori di zucchero</a:t>
            </a:r>
          </a:p>
          <a:p>
            <a:r>
              <a:rPr lang="it-IT" sz="900"/>
              <a:t> nel sangue sono inferiori a 70 mg/dl.</a:t>
            </a:r>
          </a:p>
          <a:p>
            <a:r>
              <a:rPr lang="it-IT" sz="900"/>
              <a:t>Sintomi comuni sono: stanchezza, fame,</a:t>
            </a:r>
          </a:p>
          <a:p>
            <a:r>
              <a:rPr lang="it-IT" sz="900"/>
              <a:t> tremore, sbalzi d’umore, sudorazione, più </a:t>
            </a:r>
          </a:p>
          <a:p>
            <a:r>
              <a:rPr lang="it-IT" sz="900"/>
              <a:t>frequenti prima del pranzo o dopo intensa </a:t>
            </a:r>
          </a:p>
          <a:p>
            <a:r>
              <a:rPr lang="it-IT" sz="900"/>
              <a:t>attività motoria.</a:t>
            </a:r>
          </a:p>
        </p:txBody>
      </p:sp>
      <p:sp>
        <p:nvSpPr>
          <p:cNvPr id="2060" name="Text Box 27"/>
          <p:cNvSpPr txBox="1">
            <a:spLocks noChangeArrowheads="1"/>
          </p:cNvSpPr>
          <p:nvPr/>
        </p:nvSpPr>
        <p:spPr bwMode="auto">
          <a:xfrm>
            <a:off x="2641600" y="4572000"/>
            <a:ext cx="22161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 u="sng"/>
              <a:t>IPOGLICEMIA LIEVE</a:t>
            </a:r>
          </a:p>
          <a:p>
            <a:r>
              <a:rPr lang="it-IT" sz="900"/>
              <a:t>si corregge con l’assunzione di</a:t>
            </a:r>
          </a:p>
          <a:p>
            <a:r>
              <a:rPr lang="it-IT" sz="900"/>
              <a:t> alimenti o bevande zuccherati.</a:t>
            </a:r>
          </a:p>
          <a:p>
            <a:r>
              <a:rPr lang="it-IT" sz="900" u="sng"/>
              <a:t>IPOGLICEMIA GRAVE</a:t>
            </a:r>
          </a:p>
          <a:p>
            <a:r>
              <a:rPr lang="it-IT" sz="900"/>
              <a:t>con compromissione della coscienza.</a:t>
            </a:r>
          </a:p>
          <a:p>
            <a:r>
              <a:rPr lang="it-IT" sz="900"/>
              <a:t>Non vanno somministrati alimenti o </a:t>
            </a:r>
          </a:p>
          <a:p>
            <a:r>
              <a:rPr lang="it-IT" sz="900"/>
              <a:t>bevande ma il bambino va messo nella</a:t>
            </a:r>
          </a:p>
          <a:p>
            <a:r>
              <a:rPr lang="it-IT" sz="900"/>
              <a:t>posizione laterale di sicurezza,</a:t>
            </a:r>
          </a:p>
          <a:p>
            <a:r>
              <a:rPr lang="it-IT" sz="900"/>
              <a:t> attivato il 118, avvisata la famiglia</a:t>
            </a:r>
          </a:p>
          <a:p>
            <a:r>
              <a:rPr lang="it-IT" sz="900"/>
              <a:t> e somministrato il glucagone</a:t>
            </a:r>
          </a:p>
          <a:p>
            <a:endParaRPr lang="it-IT" sz="900"/>
          </a:p>
        </p:txBody>
      </p:sp>
      <p:sp>
        <p:nvSpPr>
          <p:cNvPr id="2061" name="Text Box 28"/>
          <p:cNvSpPr txBox="1">
            <a:spLocks noChangeArrowheads="1"/>
          </p:cNvSpPr>
          <p:nvPr/>
        </p:nvSpPr>
        <p:spPr bwMode="auto">
          <a:xfrm>
            <a:off x="6680200" y="304800"/>
            <a:ext cx="2032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900" u="sng"/>
              <a:t>L’INSULINA</a:t>
            </a:r>
          </a:p>
          <a:p>
            <a:r>
              <a:rPr lang="it-IT" sz="900"/>
              <a:t> non prodotta dal pancreas </a:t>
            </a:r>
          </a:p>
          <a:p>
            <a:r>
              <a:rPr lang="it-IT" sz="900"/>
              <a:t>viene quotidianamente iniettata al </a:t>
            </a:r>
          </a:p>
          <a:p>
            <a:r>
              <a:rPr lang="it-IT" sz="900"/>
              <a:t>bambino prima di ogni pasto tramite </a:t>
            </a:r>
          </a:p>
          <a:p>
            <a:r>
              <a:rPr lang="it-IT" sz="900"/>
              <a:t>diversi dispositivi.</a:t>
            </a:r>
          </a:p>
        </p:txBody>
      </p:sp>
      <p:sp>
        <p:nvSpPr>
          <p:cNvPr id="2062" name="Text Box 29"/>
          <p:cNvSpPr txBox="1">
            <a:spLocks noChangeArrowheads="1"/>
          </p:cNvSpPr>
          <p:nvPr/>
        </p:nvSpPr>
        <p:spPr bwMode="auto">
          <a:xfrm>
            <a:off x="457200" y="3206750"/>
            <a:ext cx="18288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 u="sng" dirty="0"/>
              <a:t>IPERGLICEMIA</a:t>
            </a:r>
            <a:r>
              <a:rPr lang="it-IT" sz="900" dirty="0"/>
              <a:t> quando i valori di zucchero nel sangue superano i 300 mg/dl. Una condizione di iperglicemia saltuaria non è pericolosa. In questo caso fare bere molta acqua al bambino, consentirgli di andare in bagno, lasciarlo tranquillo ed esonerarlo quel giorno dall’attività fisica.</a:t>
            </a:r>
          </a:p>
          <a:p>
            <a:endParaRPr lang="it-IT" sz="900" dirty="0"/>
          </a:p>
        </p:txBody>
      </p:sp>
      <p:sp>
        <p:nvSpPr>
          <p:cNvPr id="2063" name="AutoShape 8"/>
          <p:cNvSpPr>
            <a:spLocks noChangeArrowheads="1"/>
          </p:cNvSpPr>
          <p:nvPr/>
        </p:nvSpPr>
        <p:spPr bwMode="auto">
          <a:xfrm>
            <a:off x="762000" y="76200"/>
            <a:ext cx="2209800" cy="1376363"/>
          </a:xfrm>
          <a:prstGeom prst="cloudCallout">
            <a:avLst>
              <a:gd name="adj1" fmla="val 10417"/>
              <a:gd name="adj2" fmla="val 9348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sp>
        <p:nvSpPr>
          <p:cNvPr id="2064" name="Text Box 31"/>
          <p:cNvSpPr txBox="1">
            <a:spLocks noChangeArrowheads="1"/>
          </p:cNvSpPr>
          <p:nvPr/>
        </p:nvSpPr>
        <p:spPr bwMode="auto">
          <a:xfrm>
            <a:off x="1066800" y="228600"/>
            <a:ext cx="17526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 u="sng" dirty="0"/>
              <a:t>IL BAMBINO CON DIABETE</a:t>
            </a:r>
          </a:p>
          <a:p>
            <a:r>
              <a:rPr lang="it-IT" sz="900" dirty="0"/>
              <a:t>Può e deve poter fare tutto quello che fanno gli altri bambini: ha soltanto necessità di qualche semplice attenzione in più.</a:t>
            </a:r>
          </a:p>
        </p:txBody>
      </p:sp>
      <p:pic>
        <p:nvPicPr>
          <p:cNvPr id="2065" name="Picture 32" descr="glicem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688" y="3171825"/>
            <a:ext cx="11620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33" descr="suc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688" y="5500688"/>
            <a:ext cx="10795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34" descr="crack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535488"/>
            <a:ext cx="13430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35" descr="Bere-acqua-combatte-sovrappeso-nei-bambi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486400"/>
            <a:ext cx="17716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36" descr="imagesRT0H0KR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14478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37" descr="insulin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30800" y="762000"/>
            <a:ext cx="14224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1" name="Rectangle 49"/>
          <p:cNvSpPr>
            <a:spLocks noChangeArrowheads="1"/>
          </p:cNvSpPr>
          <p:nvPr/>
        </p:nvSpPr>
        <p:spPr bwMode="auto">
          <a:xfrm>
            <a:off x="0" y="306863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072" name="Text Box 51"/>
          <p:cNvSpPr txBox="1">
            <a:spLocks noChangeArrowheads="1"/>
          </p:cNvSpPr>
          <p:nvPr/>
        </p:nvSpPr>
        <p:spPr bwMode="auto">
          <a:xfrm>
            <a:off x="3060700" y="3789363"/>
            <a:ext cx="3095625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 dirty="0">
                <a:solidFill>
                  <a:srgbClr val="FF0000"/>
                </a:solidFill>
              </a:rPr>
              <a:t>IL BAMBINO CON DIABETE</a:t>
            </a:r>
          </a:p>
        </p:txBody>
      </p:sp>
      <p:sp>
        <p:nvSpPr>
          <p:cNvPr id="2073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57188"/>
            <a:ext cx="7467600" cy="785812"/>
          </a:xfrm>
          <a:solidFill>
            <a:srgbClr val="008E4F"/>
          </a:solidFill>
        </p:spPr>
        <p:txBody>
          <a:bodyPr/>
          <a:lstStyle/>
          <a:p>
            <a:pPr eaLnBrk="1" hangingPunct="1"/>
            <a:r>
              <a:rPr lang="it-IT" altLang="it-IT" b="1" dirty="0" smtClean="0"/>
              <a:t>I FARMACI A SCUOLA</a:t>
            </a:r>
          </a:p>
        </p:txBody>
      </p:sp>
      <p:sp>
        <p:nvSpPr>
          <p:cNvPr id="81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219200" y="1357313"/>
            <a:ext cx="7924800" cy="50958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altLang="it-IT" sz="2800" b="1" dirty="0" smtClean="0">
                <a:solidFill>
                  <a:srgbClr val="FF0000"/>
                </a:solidFill>
                <a:latin typeface="+mn-lt"/>
              </a:rPr>
              <a:t>La scuola deve garantire:</a:t>
            </a:r>
          </a:p>
          <a:p>
            <a:pPr eaLnBrk="1" hangingPunct="1"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</a:rPr>
              <a:t>una adeguata conservazione dei farmaci in luoghi conosciuti da tutto il personale, non accessibili ai bambini, al riparo dalla luce o in frigorifero, se indicato.</a:t>
            </a:r>
          </a:p>
          <a:p>
            <a:pPr eaLnBrk="1" hangingPunct="1"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</a:rPr>
              <a:t>che le istruzioni siano presenti e note a tutto il personale, anche quello in sostituzione.  </a:t>
            </a:r>
          </a:p>
          <a:p>
            <a:pPr eaLnBrk="1" hangingPunct="1"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</a:rPr>
              <a:t>la consegna del farmaco alla famiglia nel caso di farmaco scaduto, di fine terapia e alla fine di ogni anno scolastico.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it-IT" altLang="it-IT" sz="2400" b="1" dirty="0" smtClean="0">
                <a:solidFill>
                  <a:srgbClr val="FF0000"/>
                </a:solidFill>
                <a:latin typeface="+mn-lt"/>
              </a:rPr>
              <a:t>Il controllo della data di scadenza è di pertinenza della famiglia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it-IT" altLang="it-IT" sz="2400" b="1" dirty="0" smtClean="0"/>
          </a:p>
        </p:txBody>
      </p:sp>
      <p:sp>
        <p:nvSpPr>
          <p:cNvPr id="8196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738FE7-C8F3-41A0-B1F3-B3C86745BDA3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 altLang="it-IT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"/>
          <p:cNvSpPr>
            <a:spLocks noChangeArrowheads="1"/>
          </p:cNvSpPr>
          <p:nvPr/>
        </p:nvSpPr>
        <p:spPr bwMode="auto">
          <a:xfrm>
            <a:off x="5072063" y="0"/>
            <a:ext cx="2438400" cy="2438400"/>
          </a:xfrm>
          <a:prstGeom prst="cloudCallout">
            <a:avLst>
              <a:gd name="adj1" fmla="val 55273"/>
              <a:gd name="adj2" fmla="val 51694"/>
            </a:avLst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334000" y="304800"/>
            <a:ext cx="23622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/>
              <a:t> </a:t>
            </a:r>
            <a:r>
              <a:rPr lang="it-IT" sz="900" u="sng"/>
              <a:t>ATTIVITA’ FISICA</a:t>
            </a:r>
            <a:r>
              <a:rPr lang="it-IT" sz="900"/>
              <a:t> </a:t>
            </a:r>
          </a:p>
          <a:p>
            <a:r>
              <a:rPr lang="it-IT" sz="900"/>
              <a:t>E’ bene ricordare che l’attività fisica </a:t>
            </a:r>
          </a:p>
          <a:p>
            <a:r>
              <a:rPr lang="it-IT" sz="900"/>
              <a:t> intensa fa abbassare la glicemia. Per</a:t>
            </a:r>
          </a:p>
          <a:p>
            <a:r>
              <a:rPr lang="it-IT" sz="900"/>
              <a:t>cui l’attività motoria va effettuata dopo</a:t>
            </a:r>
          </a:p>
          <a:p>
            <a:r>
              <a:rPr lang="it-IT" sz="900"/>
              <a:t> il pasto o dopo uno spuntino.</a:t>
            </a:r>
          </a:p>
          <a:p>
            <a:r>
              <a:rPr lang="it-IT" sz="900"/>
              <a:t>L’insegnante deve avere attenzione</a:t>
            </a:r>
          </a:p>
          <a:p>
            <a:r>
              <a:rPr lang="it-IT" sz="900"/>
              <a:t> prima, durante e dopo l’attività fisica,</a:t>
            </a:r>
          </a:p>
          <a:p>
            <a:r>
              <a:rPr lang="it-IT" sz="900"/>
              <a:t> consentire al bambino di assumere snacks extra, se necessario, e avere a disposizione il glucometro e gli </a:t>
            </a:r>
          </a:p>
          <a:p>
            <a:r>
              <a:rPr lang="it-IT" sz="900"/>
              <a:t>alimenti zuccherati per correggere  eventuali ipoglicemie</a:t>
            </a:r>
          </a:p>
        </p:txBody>
      </p:sp>
      <p:pic>
        <p:nvPicPr>
          <p:cNvPr id="3076" name="Picture 4" descr="imagesIZQZ21Z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9363" y="1014413"/>
            <a:ext cx="1401762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 descr="imagesL7IQ2WQ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090863"/>
            <a:ext cx="23622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AutoShape 4"/>
          <p:cNvSpPr>
            <a:spLocks noChangeArrowheads="1"/>
          </p:cNvSpPr>
          <p:nvPr/>
        </p:nvSpPr>
        <p:spPr bwMode="auto">
          <a:xfrm>
            <a:off x="3214688" y="2071688"/>
            <a:ext cx="2652712" cy="2214562"/>
          </a:xfrm>
          <a:prstGeom prst="cloudCallout">
            <a:avLst>
              <a:gd name="adj1" fmla="val 69495"/>
              <a:gd name="adj2" fmla="val 33412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altLang="it-IT"/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495675" y="2357438"/>
            <a:ext cx="2362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 u="sng"/>
              <a:t>FESTE E COMPLEANNI </a:t>
            </a:r>
          </a:p>
          <a:p>
            <a:r>
              <a:rPr lang="it-IT" sz="900"/>
              <a:t>Il consumo di torte o altri alimenti</a:t>
            </a:r>
          </a:p>
          <a:p>
            <a:r>
              <a:rPr lang="it-IT" sz="900"/>
              <a:t>per le feste può creare disagio al </a:t>
            </a:r>
          </a:p>
          <a:p>
            <a:r>
              <a:rPr lang="it-IT" sz="900"/>
              <a:t>bambino con diabete, per cui sarebbe </a:t>
            </a:r>
          </a:p>
          <a:p>
            <a:r>
              <a:rPr lang="it-IT" sz="900"/>
              <a:t>meglio trovare forme alternative di </a:t>
            </a:r>
          </a:p>
          <a:p>
            <a:r>
              <a:rPr lang="it-IT" sz="900"/>
              <a:t>festeggiamento. Nel caso in cui si </a:t>
            </a:r>
          </a:p>
          <a:p>
            <a:r>
              <a:rPr lang="it-IT" sz="900"/>
              <a:t>preveda il consumo di dolciumi è </a:t>
            </a:r>
          </a:p>
          <a:p>
            <a:r>
              <a:rPr lang="it-IT" sz="900"/>
              <a:t>importante che i genitori del bambino </a:t>
            </a:r>
          </a:p>
          <a:p>
            <a:r>
              <a:rPr lang="it-IT" sz="900"/>
              <a:t>siano avvertiti almeno il giorno </a:t>
            </a:r>
          </a:p>
          <a:p>
            <a:r>
              <a:rPr lang="it-IT" sz="900"/>
              <a:t>prima, ed eventualmente possano modificare la terapia insulinica</a:t>
            </a:r>
          </a:p>
        </p:txBody>
      </p:sp>
      <p:pic>
        <p:nvPicPr>
          <p:cNvPr id="3080" name="Immagin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1138" y="5392738"/>
            <a:ext cx="1241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AutoShape 4"/>
          <p:cNvSpPr>
            <a:spLocks noChangeArrowheads="1"/>
          </p:cNvSpPr>
          <p:nvPr/>
        </p:nvSpPr>
        <p:spPr bwMode="auto">
          <a:xfrm>
            <a:off x="5429250" y="4500563"/>
            <a:ext cx="2419350" cy="2214562"/>
          </a:xfrm>
          <a:prstGeom prst="cloudCallout">
            <a:avLst>
              <a:gd name="adj1" fmla="val 58019"/>
              <a:gd name="adj2" fmla="val 45352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 altLang="it-IT" sz="900"/>
              <a:t> </a:t>
            </a:r>
            <a:r>
              <a:rPr lang="it-IT" sz="900" u="sng"/>
              <a:t>GITE SCOLASTICHE</a:t>
            </a:r>
          </a:p>
          <a:p>
            <a:r>
              <a:rPr lang="it-IT" altLang="it-IT" sz="900"/>
              <a:t>Il bambino con diabete deve poter partecipare alle gite scolastiche. Occorre ricordarsi di portare con sé il materiale per la misurazione della glicemia e gli alimenti zuccherati. Con le dovute attenzioni di conservazione, può essere aggiunto ai presidi utili, il glucagone</a:t>
            </a:r>
          </a:p>
        </p:txBody>
      </p:sp>
      <p:pic>
        <p:nvPicPr>
          <p:cNvPr id="3082" name="Picture 13" descr="imagesQL03842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88" y="714375"/>
            <a:ext cx="2143125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AutoShape 4"/>
          <p:cNvSpPr>
            <a:spLocks noChangeArrowheads="1"/>
          </p:cNvSpPr>
          <p:nvPr/>
        </p:nvSpPr>
        <p:spPr bwMode="auto">
          <a:xfrm>
            <a:off x="52388" y="71438"/>
            <a:ext cx="2162175" cy="2571750"/>
          </a:xfrm>
          <a:prstGeom prst="cloudCallout">
            <a:avLst>
              <a:gd name="adj1" fmla="val 76361"/>
              <a:gd name="adj2" fmla="val 22347"/>
            </a:avLst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it-IT" sz="900" b="1" u="sng"/>
              <a:t>ALIMENTAZIONE</a:t>
            </a:r>
          </a:p>
          <a:p>
            <a:r>
              <a:rPr lang="it-IT" altLang="it-IT" sz="900"/>
              <a:t>Particolare attenzione deve essere rivolta all’alimentazione del bambino con diabete. I pasti e le merende arrivano alla scuola già pesati e confezionati dal Centro di produzione pasti, cercando di mantenere lo stesso menù degli altri bambini.</a:t>
            </a:r>
          </a:p>
          <a:p>
            <a:endParaRPr lang="it-IT" altLang="it-IT" sz="900"/>
          </a:p>
        </p:txBody>
      </p:sp>
      <p:sp>
        <p:nvSpPr>
          <p:cNvPr id="3084" name="Text Box 18"/>
          <p:cNvSpPr txBox="1">
            <a:spLocks noChangeArrowheads="1"/>
          </p:cNvSpPr>
          <p:nvPr/>
        </p:nvSpPr>
        <p:spPr bwMode="auto">
          <a:xfrm>
            <a:off x="669925" y="41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085" name="AutoShape 4"/>
          <p:cNvSpPr>
            <a:spLocks noChangeArrowheads="1"/>
          </p:cNvSpPr>
          <p:nvPr/>
        </p:nvSpPr>
        <p:spPr bwMode="auto">
          <a:xfrm>
            <a:off x="142875" y="2714625"/>
            <a:ext cx="2552700" cy="1676400"/>
          </a:xfrm>
          <a:prstGeom prst="cloudCallout">
            <a:avLst>
              <a:gd name="adj1" fmla="val 68375"/>
              <a:gd name="adj2" fmla="val 33810"/>
            </a:avLst>
          </a:prstGeom>
          <a:solidFill>
            <a:srgbClr val="66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 sz="900" u="sng"/>
              <a:t>SE NON MANGIO MANGERO’</a:t>
            </a:r>
          </a:p>
          <a:p>
            <a:r>
              <a:rPr lang="it-IT" altLang="it-IT" sz="900"/>
              <a:t>E’ importante che il bambino diabetico consumi le giuste quantità di cibo contenenti carboidrati e in caso di rifiuto di un alimento ricorrere agli alimenti alternativi suggeriti.</a:t>
            </a:r>
          </a:p>
        </p:txBody>
      </p:sp>
      <p:pic>
        <p:nvPicPr>
          <p:cNvPr id="3086" name="Picture 22" descr="images2KE3387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1288" y="4357688"/>
            <a:ext cx="274796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Rectangle 28"/>
          <p:cNvSpPr>
            <a:spLocks noChangeArrowheads="1"/>
          </p:cNvSpPr>
          <p:nvPr/>
        </p:nvSpPr>
        <p:spPr bwMode="auto">
          <a:xfrm>
            <a:off x="71438" y="5643563"/>
            <a:ext cx="2857500" cy="2762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274551" bIns="0">
            <a:spAutoFit/>
          </a:bodyPr>
          <a:lstStyle/>
          <a:p>
            <a:pPr eaLnBrk="0" hangingPunct="0"/>
            <a:r>
              <a:rPr lang="it-IT" sz="500">
                <a:solidFill>
                  <a:srgbClr val="008749"/>
                </a:solidFill>
                <a:latin typeface="Times New Roman" pitchFamily="16" charset="0"/>
                <a:cs typeface="Times New Roman" pitchFamily="16" charset="0"/>
              </a:rPr>
              <a:t>Dipartimento</a:t>
            </a:r>
            <a:r>
              <a:rPr lang="it-IT" sz="500" b="1">
                <a:solidFill>
                  <a:srgbClr val="008749"/>
                </a:solidFill>
                <a:latin typeface="Times New Roman" pitchFamily="16" charset="0"/>
                <a:cs typeface="Times New Roman" pitchFamily="16" charset="0"/>
              </a:rPr>
              <a:t> C</a:t>
            </a:r>
            <a:r>
              <a:rPr lang="it-IT" sz="500">
                <a:solidFill>
                  <a:srgbClr val="008749"/>
                </a:solidFill>
                <a:latin typeface="Times New Roman" pitchFamily="16" charset="0"/>
                <a:cs typeface="Times New Roman" pitchFamily="16" charset="0"/>
              </a:rPr>
              <a:t>ure Primarie </a:t>
            </a:r>
            <a:endParaRPr lang="it-IT" sz="500" b="1">
              <a:solidFill>
                <a:srgbClr val="008000"/>
              </a:solidFill>
              <a:cs typeface="Times New Roman" pitchFamily="16" charset="0"/>
            </a:endParaRPr>
          </a:p>
          <a:p>
            <a:pPr eaLnBrk="0" hangingPunct="0"/>
            <a:r>
              <a:rPr lang="it-IT" sz="500">
                <a:solidFill>
                  <a:srgbClr val="008749"/>
                </a:solidFill>
                <a:cs typeface="Times New Roman" pitchFamily="16" charset="0"/>
              </a:rPr>
              <a:t>Area Dipartimentale salute Donna e Bambino</a:t>
            </a:r>
            <a:endParaRPr lang="it-IT" sz="500">
              <a:cs typeface="Times New Roman" pitchFamily="16" charset="0"/>
            </a:endParaRPr>
          </a:p>
          <a:p>
            <a:pPr eaLnBrk="0" hangingPunct="0"/>
            <a:r>
              <a:rPr lang="it-IT" sz="500" b="1">
                <a:solidFill>
                  <a:srgbClr val="008749"/>
                </a:solidFill>
                <a:cs typeface="Times New Roman" pitchFamily="16" charset="0"/>
              </a:rPr>
              <a:t>UO Pediatria T</a:t>
            </a:r>
            <a:r>
              <a:rPr lang="it-IT" sz="500">
                <a:solidFill>
                  <a:srgbClr val="008749"/>
                </a:solidFill>
                <a:cs typeface="Times New Roman" pitchFamily="16" charset="0"/>
              </a:rPr>
              <a:t>erritoriale </a:t>
            </a:r>
            <a:endParaRPr lang="it-IT" sz="500"/>
          </a:p>
        </p:txBody>
      </p:sp>
      <p:pic>
        <p:nvPicPr>
          <p:cNvPr id="3088" name="Picture 27" descr="ALTO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13" y="6000750"/>
            <a:ext cx="2854325" cy="5905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89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8" y="5214938"/>
            <a:ext cx="2857500" cy="4286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90" name="Rettangolo 17"/>
          <p:cNvSpPr>
            <a:spLocks noChangeArrowheads="1"/>
          </p:cNvSpPr>
          <p:nvPr/>
        </p:nvSpPr>
        <p:spPr bwMode="auto">
          <a:xfrm>
            <a:off x="4370388" y="6416675"/>
            <a:ext cx="9159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800" b="1">
                <a:solidFill>
                  <a:srgbClr val="00B050"/>
                </a:solidFill>
              </a:rPr>
              <a:t>agg.16/10/2015</a:t>
            </a:r>
            <a:endParaRPr lang="it-IT" sz="80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636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LIST</a:t>
            </a:r>
            <a:br>
              <a:rPr lang="it-IT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</a:t>
            </a:r>
            <a:endParaRPr lang="it-IT" sz="31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484784"/>
            <a:ext cx="8229600" cy="460851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FF0000"/>
                </a:solidFill>
              </a:rPr>
              <a:t> Non perdere la calma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Chiamare aiuto (è indispensabile essere almeno in 2)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Posizionare correttamente il bambino 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FF0000"/>
                </a:solidFill>
              </a:rPr>
              <a:t>Recuperare rapidamente il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GLUCAGONE</a:t>
            </a:r>
            <a:r>
              <a:rPr lang="it-IT" b="1" dirty="0" smtClean="0">
                <a:solidFill>
                  <a:srgbClr val="FF0000"/>
                </a:solidFill>
              </a:rPr>
              <a:t> e somministrarlo intramuscolo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Chiamare il </a:t>
            </a:r>
            <a:r>
              <a:rPr lang="it-IT" b="1" dirty="0" smtClean="0">
                <a:solidFill>
                  <a:srgbClr val="FF0000"/>
                </a:solidFill>
              </a:rPr>
              <a:t>118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Avvisare i genitori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002060"/>
                </a:solidFill>
              </a:rPr>
              <a:t>Rassicurare il bambino a crisi risolta</a:t>
            </a:r>
          </a:p>
          <a:p>
            <a:pPr>
              <a:buFont typeface="Wingdings" pitchFamily="2" charset="2"/>
              <a:buChar char="v"/>
            </a:pPr>
            <a:r>
              <a:rPr lang="it-IT" b="1" dirty="0" smtClean="0">
                <a:solidFill>
                  <a:srgbClr val="FF0000"/>
                </a:solidFill>
              </a:rPr>
              <a:t>Non perdere la calma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:\IMMAGINI PER SCUOLE\tigre che dor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286427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27517" y="692696"/>
            <a:ext cx="5416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it-IT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GIA’ STANCHI ?</a:t>
            </a:r>
            <a:endParaRPr lang="it-IT" sz="5400" b="1" cap="none" spc="0" dirty="0">
              <a:ln w="50800"/>
              <a:solidFill>
                <a:schemeClr val="accent6">
                  <a:lumMod val="20000"/>
                  <a:lumOff val="8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z="2800" dirty="0" smtClean="0">
              <a:solidFill>
                <a:srgbClr val="000000"/>
              </a:solidFill>
              <a:latin typeface="Arial" charset="0"/>
              <a:cs typeface="Arial Unicode MS" charset="0"/>
            </a:endParaRPr>
          </a:p>
          <a:p>
            <a:pPr>
              <a:buNone/>
            </a:pPr>
            <a:endParaRPr lang="it-IT" sz="2800" dirty="0" smtClean="0">
              <a:solidFill>
                <a:srgbClr val="000000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475656" y="2276872"/>
            <a:ext cx="6624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SHOCK ANAFILATTICO  E REAZIONI ALLERGICHE MINORI</a:t>
            </a:r>
            <a:endParaRPr lang="it-IT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ANAFILASSI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Mostra immagine a dimensione intera">
            <a:hlinkClick r:id="rId2"/>
            <a:extLst>
              <a:ext uri="{FF2B5EF4-FFF2-40B4-BE49-F238E27FC236}">
                <a16:creationId xmlns="" xmlns:a16="http://schemas.microsoft.com/office/drawing/2014/main" id="{DFD0FBDA-EDA3-D043-A856-280CCF1E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760"/>
            <a:ext cx="21605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6A8A46EC-604E-A541-BC31-CF1ABDCF7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2924944"/>
            <a:ext cx="7561262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Charles </a:t>
            </a:r>
            <a:r>
              <a:rPr lang="it-IT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Richet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and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Paul </a:t>
            </a:r>
            <a:r>
              <a:rPr lang="it-IT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Portier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riuscirono ad isolare la tossina e provarono a vaccinare dei cani nella speranza di ottenere una protezione o “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profilassi</a:t>
            </a: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”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Furono stupiti nello scoprire che l’inoculo di dosi successive molto piccole della tossina portava alla rapida insorgenza di difficoltà respiratoria e alla morte in meno di 30 minuti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0D3E2C89-00C0-E441-897A-B3981A5B1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196752"/>
            <a:ext cx="5473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ANAFILASSI: nel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1901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…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Il Principe Alberto I di Monaco invita sul suo yacht due scienziati parigini per condurre degli studi su una tossina prodotta dai tentacoli di una medusa locale</a:t>
            </a:r>
            <a:endParaRPr lang="it-IT" sz="2000" dirty="0">
              <a:solidFill>
                <a:srgbClr val="002060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pic>
        <p:nvPicPr>
          <p:cNvPr id="7" name="Picture 6" descr="anaphylaxie">
            <a:extLst>
              <a:ext uri="{FF2B5EF4-FFF2-40B4-BE49-F238E27FC236}">
                <a16:creationId xmlns="" xmlns:a16="http://schemas.microsoft.com/office/drawing/2014/main" id="{CDC2B440-DDE4-AE4A-B461-EE52A517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01208"/>
            <a:ext cx="30416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0CCC38D1-3B79-3B44-9E76-DD2C79188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5517232"/>
            <a:ext cx="34575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Chiamarono questa reazione “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anafilassi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” o “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contro protezione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794352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latin typeface="Times New Roman" pitchFamily="18" charset="0"/>
                <a:cs typeface="Times New Roman" pitchFamily="18" charset="0"/>
              </a:rPr>
              <a:t>SHOCK ANAFILATTICO</a:t>
            </a:r>
            <a:endParaRPr lang="it-IT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E’ una sindrome clinica grave , reversibile o irreversibile , causata  da esposizione ad allergeni diversi, in soggetti precedentemente sensibilizzati alla stessa sostanza.</a:t>
            </a:r>
          </a:p>
          <a:p>
            <a:pPr algn="just">
              <a:buNone/>
            </a:pPr>
            <a:endParaRPr lang="it-IT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 il trattamento non è precoce ed adeguato</a:t>
            </a:r>
          </a:p>
        </p:txBody>
      </p:sp>
      <p:sp>
        <p:nvSpPr>
          <p:cNvPr id="4" name="Elaborazione alternativa 3"/>
          <p:cNvSpPr/>
          <p:nvPr/>
        </p:nvSpPr>
        <p:spPr>
          <a:xfrm>
            <a:off x="1475656" y="4149080"/>
            <a:ext cx="7128792" cy="2376264"/>
          </a:xfrm>
          <a:prstGeom prst="flowChartAlternate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Inadeguata perfusione capillare</a:t>
            </a:r>
          </a:p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Diminuzione della irrorazione tessutale</a:t>
            </a:r>
          </a:p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Alterazioni emodinamiche e metaboliche</a:t>
            </a:r>
          </a:p>
          <a:p>
            <a:pPr>
              <a:buFont typeface="Wingdings" pitchFamily="2" charset="2"/>
              <a:buChar char="v"/>
            </a:pP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Danno cellulare irreversibile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794352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latin typeface="Times New Roman" pitchFamily="18" charset="0"/>
                <a:cs typeface="Times New Roman" pitchFamily="18" charset="0"/>
              </a:rPr>
              <a:t>Cause di anafilassi nel bambino</a:t>
            </a:r>
            <a:endParaRPr lang="it-IT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683568" y="1556792"/>
            <a:ext cx="8229600" cy="3528392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ALIMENTI: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latte vaccino, uovo, frutta secca con guscio,              pesce, molluschi, grano</a:t>
            </a:r>
          </a:p>
          <a:p>
            <a:pPr>
              <a:buNone/>
            </a:pPr>
            <a:endParaRPr lang="it-IT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FARMACI: 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antibiotici, antiinfiammatori</a:t>
            </a:r>
          </a:p>
          <a:p>
            <a:endParaRPr lang="it-IT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VELENO </a:t>
            </a:r>
            <a:r>
              <a:rPr lang="it-IT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IMENOTTERI: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vespa, ape, calabrone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IMMAGINI PER SCUOLE\ape vespa calabr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5157192"/>
            <a:ext cx="3324225" cy="1381125"/>
          </a:xfrm>
          <a:prstGeom prst="rect">
            <a:avLst/>
          </a:prstGeom>
          <a:noFill/>
        </p:spPr>
      </p:pic>
      <p:pic>
        <p:nvPicPr>
          <p:cNvPr id="2052" name="Picture 4" descr="D:\IMMAGINI PER SCUOLE\uovo mollusco alimenta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988840"/>
            <a:ext cx="2847975" cy="1393701"/>
          </a:xfrm>
          <a:prstGeom prst="rect">
            <a:avLst/>
          </a:prstGeom>
          <a:noFill/>
        </p:spPr>
      </p:pic>
      <p:pic>
        <p:nvPicPr>
          <p:cNvPr id="2053" name="Picture 5" descr="D:\IMMAGINI PER SCUOLE\farmaci sfu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429000"/>
            <a:ext cx="2076822" cy="1163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467544" y="620688"/>
            <a:ext cx="8208912" cy="10081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Segni premonitori di ANAFILASSI SISTEMICA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755576" y="1844824"/>
            <a:ext cx="7488832" cy="5760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Senso di calore sulla cute (</a:t>
            </a:r>
            <a:r>
              <a:rPr lang="it-IT" sz="2000" dirty="0" smtClean="0">
                <a:solidFill>
                  <a:srgbClr val="002060"/>
                </a:solidFill>
              </a:rPr>
              <a:t>il bambino dice che ha caldo</a:t>
            </a:r>
            <a:r>
              <a:rPr lang="it-IT" sz="2000" b="1" dirty="0" smtClean="0">
                <a:solidFill>
                  <a:srgbClr val="002060"/>
                </a:solidFill>
              </a:rPr>
              <a:t>)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971600" y="2708920"/>
            <a:ext cx="7128792" cy="5040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Formicolio e prurito al cuoio capelluto/prurito </a:t>
            </a:r>
            <a:r>
              <a:rPr lang="it-IT" sz="2000" b="1" dirty="0" err="1" smtClean="0">
                <a:solidFill>
                  <a:srgbClr val="002060"/>
                </a:solidFill>
              </a:rPr>
              <a:t>endoauricolare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043608" y="3429000"/>
            <a:ext cx="6984776" cy="5760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Eritema, </a:t>
            </a:r>
            <a:r>
              <a:rPr lang="it-IT" sz="2000" b="1" dirty="0" err="1" smtClean="0">
                <a:solidFill>
                  <a:srgbClr val="002060"/>
                </a:solidFill>
              </a:rPr>
              <a:t>rash</a:t>
            </a:r>
            <a:r>
              <a:rPr lang="it-IT" sz="2000" b="1" dirty="0" smtClean="0">
                <a:solidFill>
                  <a:srgbClr val="002060"/>
                </a:solidFill>
              </a:rPr>
              <a:t> cutaneo, edema, prurito al palmo delle mani e alla pianta dei piedi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1115616" y="4221088"/>
            <a:ext cx="6912768" cy="5040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Sintomi nasali e oculari </a:t>
            </a:r>
            <a:r>
              <a:rPr lang="it-IT" sz="2000" dirty="0" smtClean="0">
                <a:solidFill>
                  <a:srgbClr val="002060"/>
                </a:solidFill>
              </a:rPr>
              <a:t>(sternuti, lacrimazione)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259632" y="4941168"/>
            <a:ext cx="6768752" cy="64807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Interessamento apparato cardiocircolatorio  con bradicardia, ipotensione e perdita di coscienza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475656" y="5805264"/>
            <a:ext cx="6408712" cy="5760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Dolori addominali con interessamento gastrointestinale</a:t>
            </a:r>
            <a:endParaRPr lang="it-IT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>
            <a:extLst>
              <a:ext uri="{FF2B5EF4-FFF2-40B4-BE49-F238E27FC236}">
                <a16:creationId xmlns="" xmlns:a16="http://schemas.microsoft.com/office/drawing/2014/main" id="{ED7AA16F-D4AD-534B-A8EC-9C390E0DE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6381328"/>
            <a:ext cx="3528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 dirty="0" err="1">
                <a:solidFill>
                  <a:schemeClr val="tx2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Lieberman</a:t>
            </a:r>
            <a:r>
              <a:rPr lang="it-IT" altLang="it-IT" sz="1800" b="1" dirty="0">
                <a:solidFill>
                  <a:schemeClr val="tx2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1" dirty="0" err="1">
                <a:solidFill>
                  <a:schemeClr val="tx2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et</a:t>
            </a:r>
            <a:r>
              <a:rPr lang="it-IT" altLang="it-IT" sz="1800" b="1" dirty="0">
                <a:solidFill>
                  <a:schemeClr val="tx2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al. </a:t>
            </a:r>
            <a:r>
              <a:rPr lang="it-IT" altLang="it-IT" sz="1800" b="1" i="1" dirty="0">
                <a:solidFill>
                  <a:schemeClr val="tx2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JACI</a:t>
            </a:r>
            <a:r>
              <a:rPr lang="it-IT" altLang="it-IT" sz="1800" b="1" dirty="0">
                <a:solidFill>
                  <a:schemeClr val="tx2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2005</a:t>
            </a:r>
          </a:p>
        </p:txBody>
      </p:sp>
      <p:sp>
        <p:nvSpPr>
          <p:cNvPr id="26628" name="Text Box 6">
            <a:extLst>
              <a:ext uri="{FF2B5EF4-FFF2-40B4-BE49-F238E27FC236}">
                <a16:creationId xmlns="" xmlns:a16="http://schemas.microsoft.com/office/drawing/2014/main" id="{D5639812-06BA-224B-8995-E170CBA1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2348880"/>
            <a:ext cx="2430066" cy="646331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SINTOMI CONCLAMATI</a:t>
            </a:r>
            <a:endParaRPr lang="it-IT" altLang="it-IT" sz="1800" b="1" i="1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6629" name="Rectangle 7">
            <a:extLst>
              <a:ext uri="{FF2B5EF4-FFF2-40B4-BE49-F238E27FC236}">
                <a16:creationId xmlns="" xmlns:a16="http://schemas.microsoft.com/office/drawing/2014/main" id="{533F774B-D445-2E4E-A926-F6784073871A}"/>
              </a:ext>
            </a:extLst>
          </p:cNvPr>
          <p:cNvSpPr>
            <a:spLocks/>
          </p:cNvSpPr>
          <p:nvPr/>
        </p:nvSpPr>
        <p:spPr bwMode="auto">
          <a:xfrm>
            <a:off x="1547664" y="332656"/>
            <a:ext cx="7416824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MANIFESTAZIONI CLINICHE</a:t>
            </a:r>
            <a:endParaRPr lang="it-IT" alt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205832" name="AutoShape 8">
            <a:extLst>
              <a:ext uri="{FF2B5EF4-FFF2-40B4-BE49-F238E27FC236}">
                <a16:creationId xmlns="" xmlns:a16="http://schemas.microsoft.com/office/drawing/2014/main" id="{A8D2AAE4-3330-9940-AD5B-B90F8288F79A}"/>
              </a:ext>
            </a:extLst>
          </p:cNvPr>
          <p:cNvSpPr>
            <a:spLocks/>
          </p:cNvSpPr>
          <p:nvPr/>
        </p:nvSpPr>
        <p:spPr bwMode="auto">
          <a:xfrm>
            <a:off x="4086225" y="1052513"/>
            <a:ext cx="53579" cy="1944687"/>
          </a:xfrm>
          <a:prstGeom prst="leftBracket">
            <a:avLst>
              <a:gd name="adj" fmla="val 226850"/>
            </a:avLst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cs typeface="+mn-cs"/>
            </a:endParaRPr>
          </a:p>
        </p:txBody>
      </p:sp>
      <p:sp>
        <p:nvSpPr>
          <p:cNvPr id="26632" name="Rectangle 14">
            <a:extLst>
              <a:ext uri="{FF2B5EF4-FFF2-40B4-BE49-F238E27FC236}">
                <a16:creationId xmlns="" xmlns:a16="http://schemas.microsoft.com/office/drawing/2014/main" id="{4BE839E3-4162-5442-A3F3-EB2DC639A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7984" y="1268760"/>
            <a:ext cx="3600400" cy="5328592"/>
          </a:xfrm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</a:pPr>
            <a:r>
              <a:rPr lang="it-IT" altLang="it-IT" sz="1400" b="1" dirty="0">
                <a:solidFill>
                  <a:srgbClr val="C00000"/>
                </a:solidFill>
                <a:latin typeface="+mn-lt"/>
              </a:rPr>
              <a:t>Cavo orale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: prurito, edema labbra e lingua, sapore metallico in </a:t>
            </a:r>
            <a:r>
              <a:rPr lang="it-IT" altLang="it-IT" sz="1400" dirty="0" smtClean="0">
                <a:solidFill>
                  <a:srgbClr val="002060"/>
                </a:solidFill>
                <a:latin typeface="+mn-lt"/>
              </a:rPr>
              <a:t>bocca</a:t>
            </a:r>
          </a:p>
          <a:p>
            <a:pPr marL="342900" indent="-342900" eaLnBrk="1" hangingPunct="1">
              <a:lnSpc>
                <a:spcPct val="80000"/>
              </a:lnSpc>
              <a:buNone/>
            </a:pPr>
            <a:endParaRPr lang="it-IT" altLang="it-IT" sz="1400" dirty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</a:pPr>
            <a:r>
              <a:rPr lang="it-IT" altLang="it-IT" sz="1400" b="1" dirty="0">
                <a:solidFill>
                  <a:srgbClr val="C00000"/>
                </a:solidFill>
                <a:latin typeface="+mn-lt"/>
              </a:rPr>
              <a:t>Cute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: arrossamento, prurito, orticaria, </a:t>
            </a:r>
            <a:r>
              <a:rPr lang="it-IT" altLang="it-IT" sz="1400" dirty="0" err="1">
                <a:solidFill>
                  <a:srgbClr val="002060"/>
                </a:solidFill>
                <a:latin typeface="+mn-lt"/>
              </a:rPr>
              <a:t>angioedema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it-IT" altLang="it-IT" sz="1400" dirty="0" smtClean="0">
                <a:solidFill>
                  <a:srgbClr val="002060"/>
                </a:solidFill>
                <a:latin typeface="+mn-lt"/>
              </a:rPr>
              <a:t>orripilazione</a:t>
            </a:r>
          </a:p>
          <a:p>
            <a:pPr marL="342900" indent="-342900" eaLnBrk="1" hangingPunct="1">
              <a:lnSpc>
                <a:spcPct val="80000"/>
              </a:lnSpc>
              <a:buNone/>
            </a:pPr>
            <a:endParaRPr lang="it-IT" altLang="it-IT" sz="1400" dirty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</a:pPr>
            <a:r>
              <a:rPr lang="it-IT" altLang="it-IT" sz="1400" b="1" dirty="0">
                <a:solidFill>
                  <a:srgbClr val="C00000"/>
                </a:solidFill>
                <a:latin typeface="+mn-lt"/>
              </a:rPr>
              <a:t>Gastrointestinale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: nausea, dolore addominale. vomito, e </a:t>
            </a:r>
            <a:r>
              <a:rPr lang="it-IT" altLang="it-IT" sz="1400" dirty="0" smtClean="0">
                <a:solidFill>
                  <a:srgbClr val="002060"/>
                </a:solidFill>
                <a:latin typeface="+mn-lt"/>
              </a:rPr>
              <a:t>diarrea</a:t>
            </a:r>
          </a:p>
          <a:p>
            <a:pPr marL="342900" indent="-342900" eaLnBrk="1" hangingPunct="1">
              <a:lnSpc>
                <a:spcPct val="80000"/>
              </a:lnSpc>
              <a:buNone/>
            </a:pPr>
            <a:endParaRPr lang="it-IT" altLang="it-IT" sz="1400" dirty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</a:pPr>
            <a:r>
              <a:rPr lang="it-IT" altLang="it-IT" sz="1400" b="1" dirty="0">
                <a:solidFill>
                  <a:srgbClr val="C00000"/>
                </a:solidFill>
                <a:latin typeface="+mn-lt"/>
              </a:rPr>
              <a:t>Apparato Cardiovascolare</a:t>
            </a:r>
            <a:r>
              <a:rPr lang="it-IT" altLang="it-IT" sz="1400" b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 sensazione di svenimento, sincope, dolore precordiale, aritmia, </a:t>
            </a:r>
            <a:r>
              <a:rPr lang="it-IT" altLang="it-IT" sz="1400" dirty="0" smtClean="0">
                <a:solidFill>
                  <a:srgbClr val="002060"/>
                </a:solidFill>
                <a:latin typeface="+mn-lt"/>
              </a:rPr>
              <a:t>ipotensione</a:t>
            </a:r>
          </a:p>
          <a:p>
            <a:pPr marL="342900" indent="-342900" eaLnBrk="1" hangingPunct="1">
              <a:lnSpc>
                <a:spcPct val="80000"/>
              </a:lnSpc>
              <a:buNone/>
            </a:pPr>
            <a:endParaRPr lang="it-IT" altLang="it-IT" sz="1400" dirty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</a:pPr>
            <a:r>
              <a:rPr lang="it-IT" altLang="it-IT" sz="1400" b="1" dirty="0">
                <a:solidFill>
                  <a:srgbClr val="C00000"/>
                </a:solidFill>
                <a:latin typeface="+mn-lt"/>
              </a:rPr>
              <a:t>Apparato Respiratorio</a:t>
            </a:r>
            <a:r>
              <a:rPr lang="it-IT" altLang="it-IT" sz="1400" b="1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     - </a:t>
            </a:r>
            <a:r>
              <a:rPr lang="it-IT" altLang="it-IT" sz="1400" b="1" i="1" dirty="0">
                <a:solidFill>
                  <a:srgbClr val="002060"/>
                </a:solidFill>
                <a:latin typeface="+mn-lt"/>
              </a:rPr>
              <a:t>Naso</a:t>
            </a:r>
            <a:r>
              <a:rPr lang="it-IT" altLang="it-IT" sz="1400" i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 prurito, congestione, rinorrea, starnuti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     </a:t>
            </a:r>
            <a:r>
              <a:rPr lang="it-IT" altLang="it-IT" sz="1400" b="1" dirty="0">
                <a:solidFill>
                  <a:srgbClr val="002060"/>
                </a:solidFill>
                <a:latin typeface="+mn-lt"/>
              </a:rPr>
              <a:t>- </a:t>
            </a:r>
            <a:r>
              <a:rPr lang="it-IT" altLang="it-IT" sz="1400" b="1" i="1" dirty="0">
                <a:solidFill>
                  <a:srgbClr val="002060"/>
                </a:solidFill>
                <a:latin typeface="+mn-lt"/>
              </a:rPr>
              <a:t>Laringe</a:t>
            </a:r>
            <a:r>
              <a:rPr lang="it-IT" altLang="it-IT" sz="1400" i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 prurito, senso di ostruzione, disfagia,disfonia, raucedine, tosse secca, prurito nel CUE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     - </a:t>
            </a:r>
            <a:r>
              <a:rPr lang="it-IT" altLang="it-IT" sz="1400" b="1" i="1" dirty="0">
                <a:solidFill>
                  <a:srgbClr val="002060"/>
                </a:solidFill>
                <a:latin typeface="+mn-lt"/>
              </a:rPr>
              <a:t>Polmoni</a:t>
            </a:r>
            <a:r>
              <a:rPr lang="it-IT" altLang="it-IT" sz="1400" i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 respiro corto, dispnea, senso di soffocamento, tosse abbaiante, </a:t>
            </a:r>
            <a:r>
              <a:rPr lang="it-IT" altLang="it-IT" sz="1400" dirty="0" err="1" smtClean="0">
                <a:solidFill>
                  <a:srgbClr val="002060"/>
                </a:solidFill>
                <a:latin typeface="+mn-lt"/>
              </a:rPr>
              <a:t>wheezing</a:t>
            </a:r>
            <a:endParaRPr lang="it-IT" altLang="it-IT" sz="1400" dirty="0" smtClean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1400" dirty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</a:pPr>
            <a:r>
              <a:rPr lang="it-IT" altLang="it-IT" sz="1400" b="1" dirty="0">
                <a:solidFill>
                  <a:srgbClr val="C00000"/>
                </a:solidFill>
                <a:latin typeface="+mn-lt"/>
              </a:rPr>
              <a:t>Altri</a:t>
            </a:r>
            <a:r>
              <a:rPr lang="it-IT" altLang="it-IT" sz="1400" b="1" dirty="0">
                <a:solidFill>
                  <a:srgbClr val="002060"/>
                </a:solidFill>
                <a:latin typeface="+mn-lt"/>
              </a:rPr>
              <a:t>: e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dema, eritema, prurito </a:t>
            </a:r>
            <a:r>
              <a:rPr lang="it-IT" altLang="it-IT" sz="1400" dirty="0" err="1">
                <a:solidFill>
                  <a:srgbClr val="002060"/>
                </a:solidFill>
                <a:latin typeface="+mn-lt"/>
              </a:rPr>
              <a:t>periorbitale</a:t>
            </a:r>
            <a:r>
              <a:rPr lang="it-IT" altLang="it-IT" sz="1400" dirty="0">
                <a:solidFill>
                  <a:srgbClr val="002060"/>
                </a:solidFill>
                <a:latin typeface="+mn-lt"/>
              </a:rPr>
              <a:t>, eritema congiuntivale, contrazioni uterine, senso di morte imminente </a:t>
            </a:r>
          </a:p>
          <a:p>
            <a:pPr marL="342900" indent="-342900" eaLnBrk="1" hangingPunct="1">
              <a:lnSpc>
                <a:spcPct val="80000"/>
              </a:lnSpc>
            </a:pPr>
            <a:endParaRPr lang="it-IT" altLang="it-IT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5840" name="Oval 16">
            <a:extLst>
              <a:ext uri="{FF2B5EF4-FFF2-40B4-BE49-F238E27FC236}">
                <a16:creationId xmlns="" xmlns:a16="http://schemas.microsoft.com/office/drawing/2014/main" id="{44938573-1491-904D-A9F1-EEC25AFC0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1124744"/>
            <a:ext cx="864096" cy="574675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accent1"/>
            </a:solidFill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Century Schoolbook" pitchFamily="18" charset="0"/>
                <a:cs typeface="+mn-cs"/>
              </a:rPr>
              <a:t>50-60%</a:t>
            </a:r>
          </a:p>
        </p:txBody>
      </p:sp>
      <p:sp>
        <p:nvSpPr>
          <p:cNvPr id="205841" name="Oval 17">
            <a:extLst>
              <a:ext uri="{FF2B5EF4-FFF2-40B4-BE49-F238E27FC236}">
                <a16:creationId xmlns="" xmlns:a16="http://schemas.microsoft.com/office/drawing/2014/main" id="{71E275D2-357E-E144-B0ED-063FC0728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1700808"/>
            <a:ext cx="864096" cy="574675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accent1"/>
            </a:solidFill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Century Schoolbook" pitchFamily="18" charset="0"/>
                <a:cs typeface="+mn-cs"/>
              </a:rPr>
              <a:t>90%</a:t>
            </a:r>
          </a:p>
        </p:txBody>
      </p:sp>
      <p:sp>
        <p:nvSpPr>
          <p:cNvPr id="205842" name="Oval 18">
            <a:extLst>
              <a:ext uri="{FF2B5EF4-FFF2-40B4-BE49-F238E27FC236}">
                <a16:creationId xmlns="" xmlns:a16="http://schemas.microsoft.com/office/drawing/2014/main" id="{6A22014B-311D-A740-871B-1E6E05720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2348880"/>
            <a:ext cx="936104" cy="574675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accent1"/>
            </a:solidFill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Century Schoolbook" pitchFamily="18" charset="0"/>
                <a:cs typeface="+mn-cs"/>
              </a:rPr>
              <a:t>25-30%</a:t>
            </a:r>
          </a:p>
        </p:txBody>
      </p:sp>
      <p:sp>
        <p:nvSpPr>
          <p:cNvPr id="205843" name="Oval 19">
            <a:extLst>
              <a:ext uri="{FF2B5EF4-FFF2-40B4-BE49-F238E27FC236}">
                <a16:creationId xmlns="" xmlns:a16="http://schemas.microsoft.com/office/drawing/2014/main" id="{8A058208-5460-DC47-9F77-8472270F2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3140968"/>
            <a:ext cx="864096" cy="574675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accent1"/>
            </a:solidFill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Century Schoolbook" pitchFamily="18" charset="0"/>
                <a:cs typeface="+mn-cs"/>
              </a:rPr>
              <a:t>30-35%</a:t>
            </a:r>
          </a:p>
        </p:txBody>
      </p:sp>
      <p:sp>
        <p:nvSpPr>
          <p:cNvPr id="205844" name="Oval 20">
            <a:extLst>
              <a:ext uri="{FF2B5EF4-FFF2-40B4-BE49-F238E27FC236}">
                <a16:creationId xmlns="" xmlns:a16="http://schemas.microsoft.com/office/drawing/2014/main" id="{742FA497-E3ED-444C-8813-F1B823A4F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368" y="4365104"/>
            <a:ext cx="864096" cy="574675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accent1"/>
            </a:solidFill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Century Schoolbook" pitchFamily="18" charset="0"/>
                <a:cs typeface="+mn-cs"/>
              </a:rPr>
              <a:t>40-60%</a:t>
            </a:r>
          </a:p>
        </p:txBody>
      </p:sp>
      <p:pic>
        <p:nvPicPr>
          <p:cNvPr id="26638" name="Picture 21" descr="allergia">
            <a:extLst>
              <a:ext uri="{FF2B5EF4-FFF2-40B4-BE49-F238E27FC236}">
                <a16:creationId xmlns="" xmlns:a16="http://schemas.microsoft.com/office/drawing/2014/main" id="{1DDE8F57-C1CA-1545-A2BE-58ABDB4F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56992"/>
            <a:ext cx="13763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9">
            <a:extLst>
              <a:ext uri="{FF2B5EF4-FFF2-40B4-BE49-F238E27FC236}">
                <a16:creationId xmlns="" xmlns:a16="http://schemas.microsoft.com/office/drawing/2014/main" id="{65B0D45E-B8FB-A54F-98DB-8205A8FA2481}"/>
              </a:ext>
            </a:extLst>
          </p:cNvPr>
          <p:cNvSpPr>
            <a:spLocks/>
          </p:cNvSpPr>
          <p:nvPr/>
        </p:nvSpPr>
        <p:spPr bwMode="auto">
          <a:xfrm>
            <a:off x="4355976" y="1196752"/>
            <a:ext cx="149225" cy="5451475"/>
          </a:xfrm>
          <a:prstGeom prst="leftBracket">
            <a:avLst>
              <a:gd name="adj" fmla="val 307325"/>
            </a:avLst>
          </a:prstGeom>
          <a:solidFill>
            <a:srgbClr val="993366"/>
          </a:solidFill>
          <a:ln w="12700">
            <a:solidFill>
              <a:schemeClr val="tx2"/>
            </a:solidFill>
            <a:round/>
            <a:headEnd/>
            <a:tailEnd/>
          </a:ln>
          <a:effectLst>
            <a:prstShdw prst="shdw17" dist="17961" dir="27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piè di pagina 3"/>
          <p:cNvSpPr>
            <a:spLocks noGrp="1"/>
          </p:cNvSpPr>
          <p:nvPr>
            <p:ph type="ftr" sz="quarter" idx="11"/>
          </p:nvPr>
        </p:nvSpPr>
        <p:spPr bwMode="auto">
          <a:xfrm>
            <a:off x="2555875" y="6858000"/>
            <a:ext cx="3463925" cy="14287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1600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1600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1600" smtClean="0">
              <a:solidFill>
                <a:srgbClr val="FF0000"/>
              </a:solidFill>
            </a:endParaRPr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214438"/>
            <a:ext cx="788511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2411413" y="260350"/>
            <a:ext cx="532923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it-IT" alt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ANAFILASSI</a:t>
            </a:r>
            <a:endParaRPr lang="it-IT" altLang="it-IT" sz="8000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ccia a destra 5"/>
          <p:cNvSpPr/>
          <p:nvPr/>
        </p:nvSpPr>
        <p:spPr>
          <a:xfrm>
            <a:off x="4284663" y="1916113"/>
            <a:ext cx="647700" cy="14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7" name="Ovale 6"/>
          <p:cNvSpPr/>
          <p:nvPr/>
        </p:nvSpPr>
        <p:spPr>
          <a:xfrm>
            <a:off x="5651500" y="1268413"/>
            <a:ext cx="2449513" cy="15843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 sz="1800" spc="-150" dirty="0">
              <a:solidFill>
                <a:srgbClr val="0070C0"/>
              </a:solidFill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6444208" y="3068960"/>
            <a:ext cx="144463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9" name="Ovale 8"/>
          <p:cNvSpPr/>
          <p:nvPr/>
        </p:nvSpPr>
        <p:spPr>
          <a:xfrm>
            <a:off x="5435600" y="4365625"/>
            <a:ext cx="2881313" cy="14398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800" dirty="0"/>
              <a:t>k</a:t>
            </a:r>
          </a:p>
        </p:txBody>
      </p:sp>
      <p:sp>
        <p:nvSpPr>
          <p:cNvPr id="11" name="Freccia a destra 10"/>
          <p:cNvSpPr/>
          <p:nvPr/>
        </p:nvSpPr>
        <p:spPr>
          <a:xfrm rot="10800000">
            <a:off x="4572000" y="4724400"/>
            <a:ext cx="720725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pic>
        <p:nvPicPr>
          <p:cNvPr id="9223" name="Picture 2" descr="C:\Documents and Settings\sandr0\Desktop\ANDROMEDA\famil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484313"/>
            <a:ext cx="1081088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C:\Documents and Settings\sandr0\Desktop\ANDROMEDA\famil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2708275"/>
            <a:ext cx="6477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tangolo 17"/>
          <p:cNvSpPr/>
          <p:nvPr/>
        </p:nvSpPr>
        <p:spPr>
          <a:xfrm>
            <a:off x="5651500" y="2781300"/>
            <a:ext cx="2143125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b="1" spc="-150" dirty="0">
                <a:solidFill>
                  <a:srgbClr val="0070C0"/>
                </a:solidFill>
                <a:latin typeface="+mn-lt"/>
                <a:cs typeface="+mn-cs"/>
              </a:rPr>
              <a:t>Pediatra curante</a:t>
            </a:r>
          </a:p>
        </p:txBody>
      </p:sp>
      <p:pic>
        <p:nvPicPr>
          <p:cNvPr id="922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27763" y="1341438"/>
            <a:ext cx="1081087" cy="1036637"/>
          </a:xfrm>
          <a:noFill/>
        </p:spPr>
      </p:pic>
      <p:pic>
        <p:nvPicPr>
          <p:cNvPr id="9227" name="Picture 2" descr="C:\Documents and Settings\sandr0\Desktop\ANDROMEDA\famil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5" y="4724400"/>
            <a:ext cx="7143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3" descr="C:\Documents and Settings\sandr0\Impostazioni locali\Temporary Internet Files\Content.IE5\BZLNA9NY\MC900434825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5301208"/>
            <a:ext cx="792162" cy="64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9" name="Picture 17" descr="Visualizza dettagl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924944"/>
            <a:ext cx="647700" cy="6492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4" name="Rettangolo arrotondato 33"/>
          <p:cNvSpPr/>
          <p:nvPr/>
        </p:nvSpPr>
        <p:spPr>
          <a:xfrm>
            <a:off x="5651500" y="3789363"/>
            <a:ext cx="1584325" cy="3603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>
                <a:solidFill>
                  <a:schemeClr val="tx2"/>
                </a:solidFill>
              </a:rPr>
              <a:t>autorizzazione</a:t>
            </a:r>
          </a:p>
        </p:txBody>
      </p:sp>
      <p:sp>
        <p:nvSpPr>
          <p:cNvPr id="9231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8027987" cy="917575"/>
          </a:xfrm>
          <a:solidFill>
            <a:srgbClr val="008E4F"/>
          </a:solidFill>
        </p:spPr>
        <p:txBody>
          <a:bodyPr/>
          <a:lstStyle/>
          <a:p>
            <a:pPr eaLnBrk="1" hangingPunct="1">
              <a:defRPr/>
            </a:pPr>
            <a:r>
              <a:rPr lang="it-IT" alt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FARMACI A SCUOLA</a:t>
            </a:r>
          </a:p>
        </p:txBody>
      </p:sp>
      <p:pic>
        <p:nvPicPr>
          <p:cNvPr id="9232" name="Picture 25" descr="Visualizza dettagl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763" y="1268413"/>
            <a:ext cx="143986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Picture 21" descr="C:\Users\Milani\Desktop\imag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79525" y="4429125"/>
            <a:ext cx="230663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arrotondato 20"/>
          <p:cNvSpPr/>
          <p:nvPr/>
        </p:nvSpPr>
        <p:spPr>
          <a:xfrm>
            <a:off x="5580112" y="4509120"/>
            <a:ext cx="2232025" cy="6477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 sz="9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it-IT" sz="1200" b="1" dirty="0">
                <a:solidFill>
                  <a:srgbClr val="002060"/>
                </a:solidFill>
                <a:cs typeface="Arial" charset="0"/>
              </a:rPr>
              <a:t>richiesta  del genitore al dirigente scolastico  per la somministrazione </a:t>
            </a:r>
          </a:p>
          <a:p>
            <a:pPr>
              <a:buFont typeface="Arial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Freccia circolare a sinistra 18"/>
          <p:cNvSpPr/>
          <p:nvPr/>
        </p:nvSpPr>
        <p:spPr>
          <a:xfrm rot="18874979">
            <a:off x="7518555" y="3789188"/>
            <a:ext cx="300037" cy="715962"/>
          </a:xfrm>
          <a:prstGeom prst="curvedLeftArrow">
            <a:avLst>
              <a:gd name="adj1" fmla="val 25000"/>
              <a:gd name="adj2" fmla="val 330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938368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EDEMA DELLA GLOTTIDE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772817"/>
            <a:ext cx="6264696" cy="4551784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94352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FATTORE TEMPO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sintomi compaiono in un lasso di tempo variabile da pochi minuti a un massimo di una - due ore dal contatto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 velocità di insorgenza dei sintomi è direttamente proporzionale alla loro drammaticità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altre parole, l’anafilassi è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tanto più grave quanto più è precoce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 contrario, 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più ci allontaniamo dal contatto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l’allergene, 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più si riducono le probabilità che compaia una reazione grave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866360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Times New Roman" pitchFamily="18" charset="0"/>
                <a:cs typeface="Times New Roman" pitchFamily="18" charset="0"/>
              </a:rPr>
              <a:t>PIANO </a:t>
            </a:r>
            <a:r>
              <a:rPr lang="it-IT" sz="4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4800" dirty="0" smtClean="0">
                <a:latin typeface="Times New Roman" pitchFamily="18" charset="0"/>
                <a:cs typeface="Times New Roman" pitchFamily="18" charset="0"/>
              </a:rPr>
              <a:t> EMERGENZA</a:t>
            </a:r>
            <a:endParaRPr lang="it-IT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683568" y="1916832"/>
            <a:ext cx="4186808" cy="4434840"/>
          </a:xfrm>
        </p:spPr>
        <p:txBody>
          <a:bodyPr>
            <a:normAutofit fontScale="92500"/>
          </a:bodyPr>
          <a:lstStyle/>
          <a:p>
            <a:pPr marL="514350" indent="-514350">
              <a:buFont typeface="Wingdings" pitchFamily="2" charset="2"/>
              <a:buChar char="v"/>
            </a:pP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Riconoscimento precoce dei segni/sintomi di reazione allergica</a:t>
            </a:r>
          </a:p>
          <a:p>
            <a:pPr marL="514350" indent="-514350">
              <a:buFont typeface="Wingdings" pitchFamily="2" charset="2"/>
              <a:buChar char="v"/>
            </a:pPr>
            <a:endParaRPr lang="it-IT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v"/>
            </a:pP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Intervento comportamentale in caso di emergenza</a:t>
            </a:r>
          </a:p>
          <a:p>
            <a:pPr marL="514350" indent="-514350">
              <a:buFont typeface="Wingdings" pitchFamily="2" charset="2"/>
              <a:buChar char="v"/>
            </a:pPr>
            <a:endParaRPr lang="it-IT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v"/>
            </a:pPr>
            <a:r>
              <a:rPr lang="it-IT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Somministrazione di adrenalina</a:t>
            </a:r>
            <a:endParaRPr lang="it-IT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988840"/>
            <a:ext cx="1800200" cy="1515168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89040"/>
            <a:ext cx="1444625" cy="102711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3933825"/>
            <a:ext cx="1200150" cy="7715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10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5301208"/>
            <a:ext cx="1295400" cy="668337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12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5229200"/>
            <a:ext cx="1200150" cy="7715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="" xmlns:a16="http://schemas.microsoft.com/office/drawing/2014/main" id="{63804C84-B7B8-1540-AB8F-CB7CFBF0EF12}"/>
              </a:ext>
            </a:extLst>
          </p:cNvPr>
          <p:cNvSpPr txBox="1">
            <a:spLocks/>
          </p:cNvSpPr>
          <p:nvPr/>
        </p:nvSpPr>
        <p:spPr>
          <a:xfrm>
            <a:off x="323528" y="2276872"/>
            <a:ext cx="2376264" cy="2708275"/>
          </a:xfrm>
          <a:prstGeom prst="ellipse">
            <a:avLst/>
          </a:prstGeom>
          <a:solidFill>
            <a:srgbClr val="00B050"/>
          </a:solidFill>
          <a:ln w="174625" cmpd="thinThick">
            <a:solidFill>
              <a:srgbClr val="26262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Flow chart</a:t>
            </a:r>
            <a:endParaRPr kumimoji="0" lang="en-US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6" name="Gruppo 15">
            <a:extLst>
              <a:ext uri="{FF2B5EF4-FFF2-40B4-BE49-F238E27FC236}">
                <a16:creationId xmlns="" xmlns:a16="http://schemas.microsoft.com/office/drawing/2014/main" id="{787EBC1D-EDC2-2C4B-967D-89F15D133CB9}"/>
              </a:ext>
            </a:extLst>
          </p:cNvPr>
          <p:cNvGrpSpPr>
            <a:grpSpLocks/>
          </p:cNvGrpSpPr>
          <p:nvPr/>
        </p:nvGrpSpPr>
        <p:grpSpPr bwMode="auto">
          <a:xfrm>
            <a:off x="2843808" y="1196752"/>
            <a:ext cx="6116241" cy="5391225"/>
            <a:chOff x="2990849" y="513891"/>
            <a:chExt cx="8154229" cy="6183243"/>
          </a:xfrm>
        </p:grpSpPr>
        <p:pic>
          <p:nvPicPr>
            <p:cNvPr id="7" name="Immagine 12" descr="Immagine che contiene screenshot&#10;&#10;&#10;&#10;Descrizione generata automaticamente">
              <a:extLst>
                <a:ext uri="{FF2B5EF4-FFF2-40B4-BE49-F238E27FC236}">
                  <a16:creationId xmlns="" xmlns:a16="http://schemas.microsoft.com/office/drawing/2014/main" id="{D3F206D1-F9FA-7D49-A98D-71AA7D2DD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49" y="513891"/>
              <a:ext cx="7795683" cy="618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7">
              <a:extLst>
                <a:ext uri="{FF2B5EF4-FFF2-40B4-BE49-F238E27FC236}">
                  <a16:creationId xmlns="" xmlns:a16="http://schemas.microsoft.com/office/drawing/2014/main" id="{172A9DBE-DE24-FB4F-9A06-A715D5C5226A}"/>
                </a:ext>
              </a:extLst>
            </p:cNvPr>
            <p:cNvSpPr/>
            <p:nvPr/>
          </p:nvSpPr>
          <p:spPr>
            <a:xfrm>
              <a:off x="2990849" y="513891"/>
              <a:ext cx="1954031" cy="63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="" xmlns:a16="http://schemas.microsoft.com/office/drawing/2014/main" id="{EB707987-2250-1246-8682-7B24B86D50DF}"/>
                </a:ext>
              </a:extLst>
            </p:cNvPr>
            <p:cNvSpPr/>
            <p:nvPr/>
          </p:nvSpPr>
          <p:spPr>
            <a:xfrm>
              <a:off x="9810114" y="5820844"/>
              <a:ext cx="1334964" cy="63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</p:grpSp>
      <p:sp>
        <p:nvSpPr>
          <p:cNvPr id="12" name="Titolo 4"/>
          <p:cNvSpPr txBox="1">
            <a:spLocks/>
          </p:cNvSpPr>
          <p:nvPr/>
        </p:nvSpPr>
        <p:spPr>
          <a:xfrm>
            <a:off x="1547813" y="260350"/>
            <a:ext cx="7138987" cy="6477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ANAFILASSI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Per 12">
            <a:extLst>
              <a:ext uri="{FF2B5EF4-FFF2-40B4-BE49-F238E27FC236}">
                <a16:creationId xmlns="" xmlns:a16="http://schemas.microsoft.com/office/drawing/2014/main" id="{C6401EB6-7AF4-6742-9C7B-A293A6AB3AAC}"/>
              </a:ext>
            </a:extLst>
          </p:cNvPr>
          <p:cNvSpPr/>
          <p:nvPr/>
        </p:nvSpPr>
        <p:spPr>
          <a:xfrm>
            <a:off x="7020272" y="4077072"/>
            <a:ext cx="750094" cy="4953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6628" name="Picture 4" descr="E:\IMMAGINI PER SCUOLE\118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077072"/>
            <a:ext cx="864096" cy="432048"/>
          </a:xfrm>
          <a:prstGeom prst="rect">
            <a:avLst/>
          </a:prstGeom>
          <a:noFill/>
        </p:spPr>
      </p:pic>
      <p:pic>
        <p:nvPicPr>
          <p:cNvPr id="26626" name="Picture 2" descr="E:\IMMAGINI PER SCUOLE\jext foto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9" y="5301208"/>
            <a:ext cx="1259631" cy="1259631"/>
          </a:xfrm>
          <a:prstGeom prst="rect">
            <a:avLst/>
          </a:prstGeom>
          <a:noFill/>
        </p:spPr>
      </p:pic>
      <p:pic>
        <p:nvPicPr>
          <p:cNvPr id="27650" name="Picture 2" descr="E:\IMMAGINI PER SCUOLE\abc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844824"/>
            <a:ext cx="2109614" cy="576064"/>
          </a:xfrm>
          <a:prstGeom prst="rect">
            <a:avLst/>
          </a:prstGeom>
          <a:noFill/>
        </p:spPr>
      </p:pic>
      <p:sp>
        <p:nvSpPr>
          <p:cNvPr id="14" name="Per 13">
            <a:extLst>
              <a:ext uri="{FF2B5EF4-FFF2-40B4-BE49-F238E27FC236}">
                <a16:creationId xmlns="" xmlns:a16="http://schemas.microsoft.com/office/drawing/2014/main" id="{C6401EB6-7AF4-6742-9C7B-A293A6AB3AAC}"/>
              </a:ext>
            </a:extLst>
          </p:cNvPr>
          <p:cNvSpPr/>
          <p:nvPr/>
        </p:nvSpPr>
        <p:spPr>
          <a:xfrm>
            <a:off x="6876256" y="1844824"/>
            <a:ext cx="936104" cy="50405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ANAFILASSI</a:t>
            </a:r>
            <a:endParaRPr lang="it-IT" b="1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soggetti a rischio dovrebbero sempre avere a disposizione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it-IT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ADRENALINA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CORTISONICI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ANTISTAMINICO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SALBUTAMOLO SPRAY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86636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ADRENALINA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55576" y="1700808"/>
            <a:ext cx="8229600" cy="4389120"/>
          </a:xfrm>
        </p:spPr>
        <p:txBody>
          <a:bodyPr>
            <a:normAutofit fontScale="92500"/>
          </a:bodyPr>
          <a:lstStyle/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L'adrenalina è il farmaco di elezione in caso di  anafilassi perché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è in grado di fare regredire prontamente i sintomi di shock</a:t>
            </a:r>
            <a:r>
              <a:rPr lang="it-IT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Dei farmaci elencati è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L’UNICO SALVAVITA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Determina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vasocostrizione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dei vasi sanguigni, aumentando la pressione, e induce il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cuore a battere con maggiore forza e velocità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Ha anche un'azione </a:t>
            </a:r>
            <a:r>
              <a:rPr lang="it-IT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dilatatrice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sui bronchi</a:t>
            </a:r>
            <a:r>
              <a:rPr lang="it-IT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it-IT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00" indent="-317500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Deve essere somministrata alla comparsa dei sintomi descritti nella certificazione medica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ADRENALINA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IMMAGINI PER SCUOLE\adrenalin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91226" y="1668621"/>
            <a:ext cx="5852160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800" dirty="0" err="1" smtClean="0">
                <a:latin typeface="Times New Roman" pitchFamily="18" charset="0"/>
                <a:cs typeface="Times New Roman" pitchFamily="18" charset="0"/>
              </a:rPr>
              <a:t>JEXT®</a:t>
            </a:r>
            <a:endParaRPr lang="it-IT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700808"/>
            <a:ext cx="8229600" cy="4623792"/>
          </a:xfrm>
        </p:spPr>
        <p:txBody>
          <a:bodyPr>
            <a:normAutofit fontScale="92500" lnSpcReduction="10000"/>
          </a:bodyPr>
          <a:lstStyle/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Principio attivo: </a:t>
            </a:r>
            <a:r>
              <a:rPr lang="it-IT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Adrenalina</a:t>
            </a:r>
          </a:p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Dosaggio</a:t>
            </a:r>
            <a:r>
              <a:rPr lang="it-IT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esistono due dosaggi. </a:t>
            </a:r>
          </a:p>
          <a:p>
            <a:pPr marL="863600" lvl="1" indent="-323850" algn="just">
              <a:lnSpc>
                <a:spcPct val="100000"/>
              </a:lnSpc>
              <a:spcBef>
                <a:spcPts val="55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Per adulti e bambini &gt; 30 Kg di peso: 300 µg. </a:t>
            </a:r>
          </a:p>
          <a:p>
            <a:pPr marL="863600" lvl="1" indent="-323850" algn="just">
              <a:lnSpc>
                <a:spcPct val="100000"/>
              </a:lnSpc>
              <a:spcBef>
                <a:spcPts val="550"/>
              </a:spcBef>
              <a:buSzPct val="75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Bambini di 10-30 Kg di peso: 150 µg.</a:t>
            </a:r>
          </a:p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Somministrazione</a:t>
            </a:r>
            <a:r>
              <a:rPr lang="it-IT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iniezione intramuscolare</a:t>
            </a:r>
            <a:r>
              <a:rPr lang="it-IT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La soluzione è pronta all’uso e può anche essere somministrata attraverso i vestiti </a:t>
            </a:r>
            <a:r>
              <a:rPr lang="it-IT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(anche se è sempre preferibile eseguirla direttamente sulla cute e, se possibile, previa disinfezione del punto di iniezione)</a:t>
            </a:r>
          </a:p>
          <a:p>
            <a:pPr marL="319088" indent="-319088" algn="just">
              <a:lnSpc>
                <a:spcPct val="10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v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it-IT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Conservazione</a:t>
            </a:r>
            <a:r>
              <a:rPr lang="it-IT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conservare il farmaco a temperatura inferiore a 25°C e al riparo dalla luce. </a:t>
            </a:r>
            <a:endParaRPr lang="it-IT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ADRENALINA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E:\IMMAGINI PER SCUOLE\adrenalina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038600" cy="3028950"/>
          </a:xfrm>
          <a:prstGeom prst="rect">
            <a:avLst/>
          </a:prstGeom>
          <a:noFill/>
        </p:spPr>
      </p:pic>
      <p:pic>
        <p:nvPicPr>
          <p:cNvPr id="8194" name="Picture 2" descr="D:\IMMAGINI PER SCUOLE\jext istruzion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3960440" cy="2880320"/>
          </a:xfrm>
          <a:prstGeom prst="rect">
            <a:avLst/>
          </a:prstGeom>
          <a:noFill/>
        </p:spPr>
      </p:pic>
      <p:sp>
        <p:nvSpPr>
          <p:cNvPr id="8196" name="AutoShape 4" descr="Risultati immagini per jext 3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198" name="Picture 6" descr="D:\IMMAGINI PER SCUOLE\jext 300 gam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869160"/>
            <a:ext cx="249555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B9EAB07-8254-E34E-A265-892A40EF81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0A11C89-EA81-9B4F-A1C4-726CEC3F9C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3315891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CD04B777-422B-9B41-B297-04A868766B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3174206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="" xmlns:a16="http://schemas.microsoft.com/office/drawing/2014/main" id="{26DCA631-2215-184D-8ED3-0A58F4391280}"/>
              </a:ext>
            </a:extLst>
          </p:cNvPr>
          <p:cNvSpPr txBox="1">
            <a:spLocks/>
          </p:cNvSpPr>
          <p:nvPr/>
        </p:nvSpPr>
        <p:spPr>
          <a:xfrm>
            <a:off x="3347864" y="344488"/>
            <a:ext cx="3744416" cy="150033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>
                <a:solidFill>
                  <a:srgbClr val="FF0000"/>
                </a:solidFill>
                <a:latin typeface="Chalkduster" panose="03050602040202020205" pitchFamily="66" charset="77"/>
              </a:rPr>
              <a:t>CON </a:t>
            </a:r>
            <a:r>
              <a:rPr lang="it-IT" b="1" dirty="0" smtClean="0">
                <a:solidFill>
                  <a:srgbClr val="FF0000"/>
                </a:solidFill>
                <a:latin typeface="Chalkduster" panose="03050602040202020205" pitchFamily="66" charset="77"/>
              </a:rPr>
              <a:t>AUTOINIETTORE</a:t>
            </a:r>
            <a:r>
              <a:rPr lang="it-IT" dirty="0" smtClean="0">
                <a:solidFill>
                  <a:srgbClr val="FF0000"/>
                </a:solidFill>
                <a:latin typeface="Chalkduster" panose="03050602040202020205" pitchFamily="66" charset="77"/>
              </a:rPr>
              <a:t> </a:t>
            </a:r>
            <a:endParaRPr lang="it-IT" dirty="0">
              <a:solidFill>
                <a:srgbClr val="FF0000"/>
              </a:solidFill>
              <a:latin typeface="Chalkduster" panose="03050602040202020205" pitchFamily="66" charset="77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it-IT" sz="1800" dirty="0" smtClean="0">
                <a:solidFill>
                  <a:srgbClr val="002060"/>
                </a:solidFill>
              </a:rPr>
              <a:t>Da </a:t>
            </a:r>
            <a:r>
              <a:rPr lang="it-IT" sz="1800" b="1" dirty="0">
                <a:solidFill>
                  <a:srgbClr val="002060"/>
                </a:solidFill>
              </a:rPr>
              <a:t>0,15 mg</a:t>
            </a:r>
            <a:r>
              <a:rPr lang="it-IT" sz="1800" dirty="0">
                <a:solidFill>
                  <a:srgbClr val="002060"/>
                </a:solidFill>
              </a:rPr>
              <a:t> per bambini da </a:t>
            </a:r>
            <a:r>
              <a:rPr lang="it-IT" sz="1800" b="1" dirty="0">
                <a:solidFill>
                  <a:srgbClr val="002060"/>
                </a:solidFill>
              </a:rPr>
              <a:t>7,5 a 30 kg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it-IT" sz="1800" dirty="0">
                <a:solidFill>
                  <a:srgbClr val="002060"/>
                </a:solidFill>
              </a:rPr>
              <a:t>Da </a:t>
            </a:r>
            <a:r>
              <a:rPr lang="it-IT" sz="1800" b="1" dirty="0">
                <a:solidFill>
                  <a:srgbClr val="002060"/>
                </a:solidFill>
              </a:rPr>
              <a:t>0,3 mg</a:t>
            </a:r>
            <a:r>
              <a:rPr lang="it-IT" sz="1800" dirty="0">
                <a:solidFill>
                  <a:srgbClr val="002060"/>
                </a:solidFill>
              </a:rPr>
              <a:t> utilizzabile </a:t>
            </a:r>
            <a:r>
              <a:rPr lang="it-IT" sz="1800" b="1" dirty="0">
                <a:solidFill>
                  <a:srgbClr val="002060"/>
                </a:solidFill>
              </a:rPr>
              <a:t>dai 30 kg in su</a:t>
            </a:r>
          </a:p>
        </p:txBody>
      </p:sp>
      <p:grpSp>
        <p:nvGrpSpPr>
          <p:cNvPr id="2" name="Gruppo 3">
            <a:extLst>
              <a:ext uri="{FF2B5EF4-FFF2-40B4-BE49-F238E27FC236}">
                <a16:creationId xmlns="" xmlns:a16="http://schemas.microsoft.com/office/drawing/2014/main" id="{9A61D1AD-5CCD-9748-A848-DAE9875B5179}"/>
              </a:ext>
            </a:extLst>
          </p:cNvPr>
          <p:cNvGrpSpPr>
            <a:grpSpLocks/>
          </p:cNvGrpSpPr>
          <p:nvPr/>
        </p:nvGrpSpPr>
        <p:grpSpPr bwMode="auto">
          <a:xfrm>
            <a:off x="3563888" y="2060848"/>
            <a:ext cx="4993655" cy="4247317"/>
            <a:chOff x="4464260" y="1989179"/>
            <a:chExt cx="6657798" cy="4247341"/>
          </a:xfrm>
        </p:grpSpPr>
        <p:sp>
          <p:nvSpPr>
            <p:cNvPr id="17417" name="CasellaDiTesto 2">
              <a:extLst>
                <a:ext uri="{FF2B5EF4-FFF2-40B4-BE49-F238E27FC236}">
                  <a16:creationId xmlns="" xmlns:a16="http://schemas.microsoft.com/office/drawing/2014/main" id="{E8DD1D6C-E846-094D-83FA-A80A936D0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260" y="1989179"/>
              <a:ext cx="5852161" cy="4247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Calibri Light" panose="020F0302020204030204" pitchFamily="34" charset="0"/>
                <a:buAutoNum type="arabicPeriod"/>
              </a:pPr>
              <a:r>
                <a:rPr lang="it-IT" altLang="zh-CN" sz="1800" dirty="0">
                  <a:solidFill>
                    <a:srgbClr val="002060"/>
                  </a:solidFill>
                  <a:ea typeface="Times New Roman" panose="02020603050405020304" pitchFamily="18" charset="0"/>
                  <a:cs typeface="Calibri" panose="020F0502020204030204" pitchFamily="34" charset="0"/>
                </a:rPr>
                <a:t>Prendere la siringa e togliere il tappo </a:t>
              </a:r>
              <a:r>
                <a:rPr lang="it-IT" altLang="zh-CN" sz="1800" dirty="0" smtClean="0">
                  <a:solidFill>
                    <a:srgbClr val="002060"/>
                  </a:solidFill>
                  <a:ea typeface="Times New Roman" panose="02020603050405020304" pitchFamily="18" charset="0"/>
                  <a:cs typeface="Calibri" panose="020F0502020204030204" pitchFamily="34" charset="0"/>
                </a:rPr>
                <a:t>giallo </a:t>
              </a:r>
              <a:r>
                <a:rPr lang="it-IT" altLang="zh-CN" sz="1800" dirty="0">
                  <a:solidFill>
                    <a:srgbClr val="002060"/>
                  </a:solidFill>
                  <a:ea typeface="Times New Roman" panose="02020603050405020304" pitchFamily="18" charset="0"/>
                  <a:cs typeface="Calibri" panose="020F0502020204030204" pitchFamily="34" charset="0"/>
                </a:rPr>
                <a:t>di sicurezza (la siringa è così armata)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Calibri Light" panose="020F0302020204030204" pitchFamily="34" charset="0"/>
                <a:buAutoNum type="arabicPeriod"/>
              </a:pPr>
              <a:endParaRPr lang="it-IT" altLang="zh-CN" sz="18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Calibri Light" panose="020F0302020204030204" pitchFamily="34" charset="0"/>
                <a:buAutoNum type="arabicPeriod"/>
              </a:pPr>
              <a:r>
                <a:rPr lang="it-IT" altLang="zh-CN" sz="1800" dirty="0">
                  <a:solidFill>
                    <a:srgbClr val="002060"/>
                  </a:solidFill>
                  <a:ea typeface="Times New Roman" panose="02020603050405020304" pitchFamily="18" charset="0"/>
                  <a:cs typeface="Calibri" panose="020F0502020204030204" pitchFamily="34" charset="0"/>
                </a:rPr>
                <a:t>Impugnare l’iniettore tenendo l’estremità in plastica nera a contatto con la coscia (superficie anterolaterale)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Calibri Light" panose="020F0302020204030204" pitchFamily="34" charset="0"/>
                <a:buAutoNum type="arabicPeriod"/>
              </a:pPr>
              <a:endParaRPr lang="it-IT" altLang="zh-CN" sz="18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Calibri Light" panose="020F0302020204030204" pitchFamily="34" charset="0"/>
                <a:buAutoNum type="arabicPeriod"/>
              </a:pPr>
              <a:r>
                <a:rPr lang="it-IT" altLang="zh-CN" sz="1800" dirty="0">
                  <a:solidFill>
                    <a:srgbClr val="002060"/>
                  </a:solidFill>
                  <a:ea typeface="Times New Roman" panose="02020603050405020304" pitchFamily="18" charset="0"/>
                  <a:cs typeface="Calibri" panose="020F0502020204030204" pitchFamily="34" charset="0"/>
                </a:rPr>
                <a:t>Premere con forza sulla pelle sino a che non si sente un click e mantenere premuto per almeno 10 secondi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Calibri Light" panose="020F0302020204030204" pitchFamily="34" charset="0"/>
                <a:buAutoNum type="arabicPeriod"/>
              </a:pPr>
              <a:endParaRPr lang="it-IT" altLang="zh-CN" sz="18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Calibri Light" panose="020F0302020204030204" pitchFamily="34" charset="0"/>
                <a:buAutoNum type="arabicPeriod"/>
              </a:pPr>
              <a:r>
                <a:rPr lang="it-IT" altLang="zh-CN" sz="1800" dirty="0">
                  <a:solidFill>
                    <a:srgbClr val="002060"/>
                  </a:solidFill>
                  <a:ea typeface="Times New Roman" panose="02020603050405020304" pitchFamily="18" charset="0"/>
                  <a:cs typeface="Calibri" panose="020F0502020204030204" pitchFamily="34" charset="0"/>
                </a:rPr>
                <a:t>Estrarre la siringa e massaggiare la sede di iniezione per almeno 10 secondi. Mantenere sdraiato il bambino, chiamare il 118 o portarlo in Pronto Soccorso.</a:t>
              </a:r>
              <a:endParaRPr lang="it-IT" altLang="zh-CN" sz="18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7418" name="Picture 13">
              <a:extLst>
                <a:ext uri="{FF2B5EF4-FFF2-40B4-BE49-F238E27FC236}">
                  <a16:creationId xmlns="" xmlns:a16="http://schemas.microsoft.com/office/drawing/2014/main" id="{8AEA0D84-5E2D-9F46-9A72-E02767725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556" y="2133196"/>
              <a:ext cx="695940" cy="53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2">
              <a:extLst>
                <a:ext uri="{FF2B5EF4-FFF2-40B4-BE49-F238E27FC236}">
                  <a16:creationId xmlns="" xmlns:a16="http://schemas.microsoft.com/office/drawing/2014/main" id="{C4CD48B9-E038-7D44-B55B-962FAC0B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556" y="2997297"/>
              <a:ext cx="651041" cy="520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>
              <a:extLst>
                <a:ext uri="{FF2B5EF4-FFF2-40B4-BE49-F238E27FC236}">
                  <a16:creationId xmlns="" xmlns:a16="http://schemas.microsoft.com/office/drawing/2014/main" id="{F28A7BBF-1585-7645-A2C6-92A61896F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556" y="4005414"/>
              <a:ext cx="651041" cy="596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0">
              <a:extLst>
                <a:ext uri="{FF2B5EF4-FFF2-40B4-BE49-F238E27FC236}">
                  <a16:creationId xmlns="" xmlns:a16="http://schemas.microsoft.com/office/drawing/2014/main" id="{0B59D4D3-AE09-954E-934B-717AD1E3D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7342" y="5154637"/>
              <a:ext cx="684716" cy="55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6" name="Titolo 1">
            <a:extLst>
              <a:ext uri="{FF2B5EF4-FFF2-40B4-BE49-F238E27FC236}">
                <a16:creationId xmlns="" xmlns:a16="http://schemas.microsoft.com/office/drawing/2014/main" id="{A0454696-059C-A645-B517-F96DF36EA9E4}"/>
              </a:ext>
            </a:extLst>
          </p:cNvPr>
          <p:cNvSpPr>
            <a:spLocks/>
          </p:cNvSpPr>
          <p:nvPr/>
        </p:nvSpPr>
        <p:spPr bwMode="auto">
          <a:xfrm>
            <a:off x="252413" y="1412876"/>
            <a:ext cx="250388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Come si somministra l’adrenalina nell’anafilassi?</a:t>
            </a:r>
          </a:p>
        </p:txBody>
      </p:sp>
      <p:pic>
        <p:nvPicPr>
          <p:cNvPr id="27650" name="Picture 2" descr="E:\IMMAGINI PER SCUOLE\jext foto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16632"/>
            <a:ext cx="1927101" cy="1927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-standard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2° farmaci a scuola anno scolastico 2018-2019</Template>
  <TotalTime>3628</TotalTime>
  <Words>5155</Words>
  <Application>Microsoft Office PowerPoint</Application>
  <PresentationFormat>Presentazione su schermo (4:3)</PresentationFormat>
  <Paragraphs>722</Paragraphs>
  <Slides>132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132</vt:i4>
      </vt:variant>
    </vt:vector>
  </HeadingPairs>
  <TitlesOfParts>
    <vt:vector size="134" baseType="lpstr">
      <vt:lpstr>Presentazione-standard[1]</vt:lpstr>
      <vt:lpstr>Acrobat Document</vt:lpstr>
      <vt:lpstr>      Farmaci a scuola Pediatria Territoriale Dipartimento Cure Primarie  </vt:lpstr>
      <vt:lpstr>Presentazione standard di PowerPoint</vt:lpstr>
      <vt:lpstr> </vt:lpstr>
      <vt:lpstr>Farmaci in ambiente scolastico</vt:lpstr>
      <vt:lpstr>Certificato di autorizzazione</vt:lpstr>
      <vt:lpstr>Presentazione standard di PowerPoint</vt:lpstr>
      <vt:lpstr>I FARMACI A SCUOLA</vt:lpstr>
      <vt:lpstr>I FARMACI A SCUOLA</vt:lpstr>
      <vt:lpstr>I FARMACI A SCUOLA</vt:lpstr>
      <vt:lpstr>Certificato di autorizzazione </vt:lpstr>
      <vt:lpstr>Presentazione standard di PowerPoint</vt:lpstr>
      <vt:lpstr>Presentazione standard di PowerPoint</vt:lpstr>
      <vt:lpstr>EPILESSIA</vt:lpstr>
      <vt:lpstr>EPILESSIA</vt:lpstr>
      <vt:lpstr>EPILESSIA</vt:lpstr>
      <vt:lpstr>EPILESSIA</vt:lpstr>
      <vt:lpstr>Presentazione standard di PowerPoint</vt:lpstr>
      <vt:lpstr>EPILESSIA</vt:lpstr>
      <vt:lpstr>La CRISI EPILETTICA non può  essere prevenuta. Esistono , però, fattori soggettivi, che ne favoriscono l’insorgenza, dei quali le famiglie sono certamente a conoscenza. </vt:lpstr>
      <vt:lpstr>EPILESSIA</vt:lpstr>
      <vt:lpstr>EPILESSIA</vt:lpstr>
      <vt:lpstr>SE E QUANDO INTERVENIRE</vt:lpstr>
      <vt:lpstr>CONVULSIONI FEBBRILI</vt:lpstr>
      <vt:lpstr>CONVULSIONI FEBBRILI</vt:lpstr>
      <vt:lpstr>CONVULSIONI FEBBRILI</vt:lpstr>
      <vt:lpstr>CONVULSIONI FEBBRILI</vt:lpstr>
      <vt:lpstr>CONVULSIONI FEBBRILI/EPILESSIA:  COSA FARE?</vt:lpstr>
      <vt:lpstr>Posizione laterale di sicurezza</vt:lpstr>
      <vt:lpstr>TRATTAMENTO DELLE CRISI EPILETTICHE/CONVULSIONI FEBBRILI</vt:lpstr>
      <vt:lpstr>Presentazione standard di PowerPoint</vt:lpstr>
      <vt:lpstr> CHIAMIAMO IL 118</vt:lpstr>
      <vt:lpstr> Epilessia / Convulsioni febbrili</vt:lpstr>
      <vt:lpstr>Presentazione standard di PowerPoint</vt:lpstr>
      <vt:lpstr>TRATTAMENTO DELLE CRISI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ATTENZIONE</vt:lpstr>
      <vt:lpstr>INDICAZIONI PRATICHE PER IL PERSONALE SCOLASTICO</vt:lpstr>
      <vt:lpstr>CHECK LIST EPILESSIA / CONVULSIONI FEBBRILI</vt:lpstr>
      <vt:lpstr>Presentazione standard di PowerPoint</vt:lpstr>
      <vt:lpstr>Presentazione standard di PowerPoint</vt:lpstr>
      <vt:lpstr>Cos’è il diabete?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Ipoglicemia: il vero pericolo</vt:lpstr>
      <vt:lpstr>IPOGLICEMIA: Due situazioni</vt:lpstr>
      <vt:lpstr>Ipoglicemia lieve  cosa facciamo?</vt:lpstr>
      <vt:lpstr>Dispositivi per la rilevazione della glicemia (sensori glicemici)</vt:lpstr>
      <vt:lpstr>Freestyle Libre (Flash monitoring)</vt:lpstr>
      <vt:lpstr>Ipoglicemia lieve &lt; a 70 mg/dl</vt:lpstr>
      <vt:lpstr>La glicemia è &gt;40mg% ma &lt;70mg% con bambino cosciente</vt:lpstr>
      <vt:lpstr>Ipoglicemia grave (&lt; 30-40 mg/dl)</vt:lpstr>
      <vt:lpstr>Presentazione standard di PowerPoint</vt:lpstr>
      <vt:lpstr>Sintomi  (legati alla carenza di glucosio nel cervello)</vt:lpstr>
      <vt:lpstr>LA GLICEMIA È &lt; A 40 MG/DL Situazione 2</vt:lpstr>
      <vt:lpstr>IMPORTANTE</vt:lpstr>
      <vt:lpstr>GlucaGen Hypokit®</vt:lpstr>
      <vt:lpstr>GlucaGen Hypokit®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RIASSUMENDO</vt:lpstr>
      <vt:lpstr>KIT PERSONALIZZATO preparato dai genitori</vt:lpstr>
      <vt:lpstr>Se non mangio,mangerò</vt:lpstr>
      <vt:lpstr>Depliant informativo  diabete tipo 1</vt:lpstr>
      <vt:lpstr>Presentazione standard di PowerPoint</vt:lpstr>
      <vt:lpstr>Presentazione standard di PowerPoint</vt:lpstr>
      <vt:lpstr>CHECK LIST DIABETE</vt:lpstr>
      <vt:lpstr>Presentazione standard di PowerPoint</vt:lpstr>
      <vt:lpstr>Presentazione standard di PowerPoint</vt:lpstr>
      <vt:lpstr>ANAFILASSI</vt:lpstr>
      <vt:lpstr>SHOCK ANAFILATTICO</vt:lpstr>
      <vt:lpstr>Cause di anafilassi nel bambino</vt:lpstr>
      <vt:lpstr>Presentazione standard di PowerPoint</vt:lpstr>
      <vt:lpstr>Presentazione standard di PowerPoint</vt:lpstr>
      <vt:lpstr>Presentazione standard di PowerPoint</vt:lpstr>
      <vt:lpstr>EDEMA DELLA GLOTTIDE</vt:lpstr>
      <vt:lpstr>FATTORE TEMPO</vt:lpstr>
      <vt:lpstr>PIANO DI EMERGENZA</vt:lpstr>
      <vt:lpstr>Presentazione standard di PowerPoint</vt:lpstr>
      <vt:lpstr>ANAFILASSI</vt:lpstr>
      <vt:lpstr>ADRENALINA</vt:lpstr>
      <vt:lpstr>ADRENALINA</vt:lpstr>
      <vt:lpstr>JEXT®</vt:lpstr>
      <vt:lpstr>ADRENALINA</vt:lpstr>
      <vt:lpstr>Presentazione standard di PowerPoint</vt:lpstr>
      <vt:lpstr>COME FARE? </vt:lpstr>
      <vt:lpstr>ANAFILASSI</vt:lpstr>
      <vt:lpstr>     E se non era ANAFILASSI?</vt:lpstr>
      <vt:lpstr>Reazioni allergiche minori</vt:lpstr>
      <vt:lpstr>Reazioni allergiche minori</vt:lpstr>
      <vt:lpstr>Cosa somministrare?</vt:lpstr>
      <vt:lpstr>ACTION PLAN</vt:lpstr>
      <vt:lpstr>Presentazione standard di PowerPoint</vt:lpstr>
      <vt:lpstr>CHECK LIST SHOCK ANAFILATTICO</vt:lpstr>
      <vt:lpstr>Presentazione standard di PowerPoint</vt:lpstr>
      <vt:lpstr>Presentazione standard di PowerPoint</vt:lpstr>
      <vt:lpstr>Cos’è l’asma?</vt:lpstr>
      <vt:lpstr>ASMA</vt:lpstr>
      <vt:lpstr>COSA SUCCEDE?</vt:lpstr>
      <vt:lpstr>Fattori predisponenti e scatenanti</vt:lpstr>
      <vt:lpstr>I SINTOMI</vt:lpstr>
      <vt:lpstr>Attenzione!</vt:lpstr>
      <vt:lpstr>Cosa fare in caso attacco di asma </vt:lpstr>
      <vt:lpstr>Quali farmaci?</vt:lpstr>
      <vt:lpstr>A quale dosaggio?</vt:lpstr>
      <vt:lpstr>Salbutamolo Come lo somministriamo?</vt:lpstr>
      <vt:lpstr>COME UTILIZZARE L’INALATORE</vt:lpstr>
      <vt:lpstr>COME UTILIZZARE L’INALATORE</vt:lpstr>
      <vt:lpstr>USO DEI DISTANZIATORI</vt:lpstr>
      <vt:lpstr>Presentazione standard di PowerPoint</vt:lpstr>
      <vt:lpstr>COME USARLI</vt:lpstr>
      <vt:lpstr>Presentazione standard di PowerPoint</vt:lpstr>
      <vt:lpstr>Tecniche inalatorie per il paziente che può usare il distanziatore con boccaglio senza bisogno di aiuto</vt:lpstr>
      <vt:lpstr>Tecniche inalatorie</vt:lpstr>
      <vt:lpstr>Tecniche inalatorie</vt:lpstr>
      <vt:lpstr>CHECK LIST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Dipartimento cure primarie U.O. Di Pediatria territoriale Ausl Bologna</dc:title>
  <dc:creator>Utente</dc:creator>
  <cp:lastModifiedBy>Utente</cp:lastModifiedBy>
  <cp:revision>400</cp:revision>
  <dcterms:created xsi:type="dcterms:W3CDTF">2019-05-13T09:21:26Z</dcterms:created>
  <dcterms:modified xsi:type="dcterms:W3CDTF">2019-11-21T13:27:16Z</dcterms:modified>
</cp:coreProperties>
</file>